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anva Sans Bold" panose="020B0604020202020204" charset="0"/>
      <p:regular r:id="rId21"/>
    </p:embeddedFont>
    <p:embeddedFont>
      <p:font typeface="DM Sans" pitchFamily="2" charset="0"/>
      <p:regular r:id="rId22"/>
      <p:bold r:id="rId23"/>
      <p:italic r:id="rId24"/>
      <p:boldItalic r:id="rId25"/>
    </p:embeddedFont>
    <p:embeddedFont>
      <p:font typeface="DM Sans Bold" charset="0"/>
      <p:regular r:id="rId26"/>
    </p:embeddedFont>
    <p:embeddedFont>
      <p:font typeface="Gagalin" panose="020B0604020202020204" charset="0"/>
      <p:regular r:id="rId27"/>
    </p:embeddedFont>
    <p:embeddedFont>
      <p:font typeface="Montserrat Classic" panose="020B0604020202020204" charset="0"/>
      <p:regular r:id="rId28"/>
    </p:embeddedFont>
    <p:embeddedFont>
      <p:font typeface="Montserrat Classic Bold" panose="020B0604020202020204" charset="0"/>
      <p:regular r:id="rId29"/>
    </p:embeddedFont>
    <p:embeddedFont>
      <p:font typeface="Montserrat Light" panose="00000400000000000000" pitchFamily="2" charset="0"/>
      <p:regular r:id="rId30"/>
      <p:italic r:id="rId31"/>
    </p:embeddedFont>
    <p:embeddedFont>
      <p:font typeface="Oswald" panose="00000500000000000000" pitchFamily="2" charset="0"/>
      <p:regular r:id="rId32"/>
      <p:bold r:id="rId33"/>
    </p:embeddedFont>
    <p:embeddedFont>
      <p:font typeface="Oswald Bold" panose="00000800000000000000"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1243"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sv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2.svg"/><Relationship Id="rId10" Type="http://schemas.openxmlformats.org/officeDocument/2006/relationships/image" Target="../media/image15.svg"/><Relationship Id="rId4" Type="http://schemas.openxmlformats.org/officeDocument/2006/relationships/image" Target="../media/image11.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svg"/></Relationships>
</file>

<file path=ppt/slides/_rels/slide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0.png"/><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3733246" y="-4378437"/>
            <a:ext cx="9523892" cy="9772650"/>
          </a:xfrm>
          <a:custGeom>
            <a:avLst/>
            <a:gdLst/>
            <a:ahLst/>
            <a:cxnLst/>
            <a:rect l="l" t="t" r="r" b="b"/>
            <a:pathLst>
              <a:path w="9523892" h="9772650">
                <a:moveTo>
                  <a:pt x="0" y="0"/>
                </a:moveTo>
                <a:lnTo>
                  <a:pt x="9523892" y="0"/>
                </a:lnTo>
                <a:lnTo>
                  <a:pt x="9523892" y="9772650"/>
                </a:lnTo>
                <a:lnTo>
                  <a:pt x="0" y="9772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236347" y="3202251"/>
            <a:ext cx="9815307" cy="4208864"/>
            <a:chOff x="0" y="0"/>
            <a:chExt cx="1895495" cy="812800"/>
          </a:xfrm>
        </p:grpSpPr>
        <p:sp>
          <p:nvSpPr>
            <p:cNvPr id="5" name="Freeform 5"/>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4236347" y="4539286"/>
            <a:ext cx="9815307" cy="2463391"/>
          </a:xfrm>
          <a:prstGeom prst="rect">
            <a:avLst/>
          </a:prstGeom>
        </p:spPr>
        <p:txBody>
          <a:bodyPr lIns="0" tIns="0" rIns="0" bIns="0" rtlCol="0" anchor="t">
            <a:spAutoFit/>
          </a:bodyPr>
          <a:lstStyle/>
          <a:p>
            <a:pPr algn="ctr">
              <a:lnSpc>
                <a:spcPts val="6541"/>
              </a:lnSpc>
            </a:pPr>
            <a:r>
              <a:rPr lang="en-US" sz="4740" spc="464">
                <a:solidFill>
                  <a:srgbClr val="231F20"/>
                </a:solidFill>
                <a:latin typeface="Oswald Bold"/>
              </a:rPr>
              <a:t>CONTEXT-FREE GRAMMAR AND PARSING ALGORITHMS IN COMPILER DESIGN.</a:t>
            </a:r>
          </a:p>
        </p:txBody>
      </p:sp>
      <p:sp>
        <p:nvSpPr>
          <p:cNvPr id="8" name="TextBox 8"/>
          <p:cNvSpPr txBox="1"/>
          <p:nvPr/>
        </p:nvSpPr>
        <p:spPr>
          <a:xfrm>
            <a:off x="4236347" y="3442052"/>
            <a:ext cx="9815307" cy="661861"/>
          </a:xfrm>
          <a:prstGeom prst="rect">
            <a:avLst/>
          </a:prstGeom>
        </p:spPr>
        <p:txBody>
          <a:bodyPr lIns="0" tIns="0" rIns="0" bIns="0" rtlCol="0" anchor="t">
            <a:spAutoFit/>
          </a:bodyPr>
          <a:lstStyle/>
          <a:p>
            <a:pPr algn="ctr">
              <a:lnSpc>
                <a:spcPts val="5470"/>
              </a:lnSpc>
            </a:pPr>
            <a:r>
              <a:rPr lang="en-US" sz="3963" spc="388">
                <a:solidFill>
                  <a:srgbClr val="B40101"/>
                </a:solidFill>
                <a:latin typeface="Oswald"/>
              </a:rPr>
              <a:t>TOC</a:t>
            </a:r>
          </a:p>
        </p:txBody>
      </p:sp>
      <p:sp>
        <p:nvSpPr>
          <p:cNvPr id="9" name="TextBox 9"/>
          <p:cNvSpPr txBox="1"/>
          <p:nvPr/>
        </p:nvSpPr>
        <p:spPr>
          <a:xfrm>
            <a:off x="14938355" y="8555199"/>
            <a:ext cx="3085377" cy="1358576"/>
          </a:xfrm>
          <a:prstGeom prst="rect">
            <a:avLst/>
          </a:prstGeom>
        </p:spPr>
        <p:txBody>
          <a:bodyPr lIns="0" tIns="0" rIns="0" bIns="0" rtlCol="0" anchor="t">
            <a:spAutoFit/>
          </a:bodyPr>
          <a:lstStyle/>
          <a:p>
            <a:pPr algn="just">
              <a:lnSpc>
                <a:spcPts val="3661"/>
              </a:lnSpc>
            </a:pPr>
            <a:r>
              <a:rPr lang="en-US" sz="2653" spc="140">
                <a:solidFill>
                  <a:srgbClr val="231F20"/>
                </a:solidFill>
                <a:latin typeface="Montserrat Classic Bold"/>
              </a:rPr>
              <a:t>KEYUR PATEL</a:t>
            </a:r>
          </a:p>
          <a:p>
            <a:pPr algn="just">
              <a:lnSpc>
                <a:spcPts val="3661"/>
              </a:lnSpc>
            </a:pPr>
            <a:r>
              <a:rPr lang="en-US" sz="2653" spc="140">
                <a:solidFill>
                  <a:srgbClr val="231F20"/>
                </a:solidFill>
                <a:latin typeface="Montserrat Classic Bold"/>
              </a:rPr>
              <a:t>PRANAV PATIL</a:t>
            </a:r>
          </a:p>
          <a:p>
            <a:pPr algn="just">
              <a:lnSpc>
                <a:spcPts val="3661"/>
              </a:lnSpc>
            </a:pPr>
            <a:r>
              <a:rPr lang="en-US" sz="2653" spc="140">
                <a:solidFill>
                  <a:srgbClr val="231F20"/>
                </a:solidFill>
                <a:latin typeface="Montserrat Classic Bold"/>
              </a:rPr>
              <a:t>RUTUJA PATIL</a:t>
            </a:r>
          </a:p>
        </p:txBody>
      </p:sp>
      <p:sp>
        <p:nvSpPr>
          <p:cNvPr id="10" name="TextBox 10"/>
          <p:cNvSpPr txBox="1"/>
          <p:nvPr/>
        </p:nvSpPr>
        <p:spPr>
          <a:xfrm>
            <a:off x="12305243" y="8555199"/>
            <a:ext cx="2633111" cy="1358576"/>
          </a:xfrm>
          <a:prstGeom prst="rect">
            <a:avLst/>
          </a:prstGeom>
        </p:spPr>
        <p:txBody>
          <a:bodyPr lIns="0" tIns="0" rIns="0" bIns="0" rtlCol="0" anchor="t">
            <a:spAutoFit/>
          </a:bodyPr>
          <a:lstStyle/>
          <a:p>
            <a:pPr algn="just">
              <a:lnSpc>
                <a:spcPts val="3661"/>
              </a:lnSpc>
            </a:pPr>
            <a:r>
              <a:rPr lang="en-US" sz="2653" spc="140">
                <a:solidFill>
                  <a:srgbClr val="231F20"/>
                </a:solidFill>
                <a:latin typeface="Montserrat Classic Bold"/>
              </a:rPr>
              <a:t>16010421073 -</a:t>
            </a:r>
          </a:p>
          <a:p>
            <a:pPr algn="just">
              <a:lnSpc>
                <a:spcPts val="3661"/>
              </a:lnSpc>
            </a:pPr>
            <a:r>
              <a:rPr lang="en-US" sz="2653" spc="140">
                <a:solidFill>
                  <a:srgbClr val="231F20"/>
                </a:solidFill>
                <a:latin typeface="Montserrat Classic Bold"/>
              </a:rPr>
              <a:t>16010421076 -</a:t>
            </a:r>
          </a:p>
          <a:p>
            <a:pPr algn="just">
              <a:lnSpc>
                <a:spcPts val="3661"/>
              </a:lnSpc>
            </a:pPr>
            <a:r>
              <a:rPr lang="en-US" sz="2653" spc="140">
                <a:solidFill>
                  <a:srgbClr val="231F20"/>
                </a:solidFill>
                <a:latin typeface="Montserrat Classic Bold"/>
              </a:rPr>
              <a:t>16010421077 -</a:t>
            </a:r>
          </a:p>
        </p:txBody>
      </p:sp>
      <p:sp>
        <p:nvSpPr>
          <p:cNvPr id="11" name="TextBox 11"/>
          <p:cNvSpPr txBox="1"/>
          <p:nvPr/>
        </p:nvSpPr>
        <p:spPr>
          <a:xfrm>
            <a:off x="7106425" y="213854"/>
            <a:ext cx="4075151" cy="814846"/>
          </a:xfrm>
          <a:prstGeom prst="rect">
            <a:avLst/>
          </a:prstGeom>
        </p:spPr>
        <p:txBody>
          <a:bodyPr lIns="0" tIns="0" rIns="0" bIns="0" rtlCol="0" anchor="t">
            <a:spAutoFit/>
          </a:bodyPr>
          <a:lstStyle/>
          <a:p>
            <a:pPr marL="0" lvl="0" indent="0" algn="ctr">
              <a:lnSpc>
                <a:spcPts val="3335"/>
              </a:lnSpc>
              <a:spcBef>
                <a:spcPct val="0"/>
              </a:spcBef>
            </a:pPr>
            <a:r>
              <a:rPr lang="en-US" sz="2416" spc="236">
                <a:solidFill>
                  <a:srgbClr val="231F20"/>
                </a:solidFill>
                <a:latin typeface="Montserrat Classic Bold"/>
              </a:rPr>
              <a:t>THEORY OF COMPUTATION</a:t>
            </a:r>
          </a:p>
        </p:txBody>
      </p:sp>
      <p:sp>
        <p:nvSpPr>
          <p:cNvPr id="12" name="Freeform 12"/>
          <p:cNvSpPr/>
          <p:nvPr/>
        </p:nvSpPr>
        <p:spPr>
          <a:xfrm>
            <a:off x="14819478" y="22246"/>
            <a:ext cx="3468522" cy="1006454"/>
          </a:xfrm>
          <a:custGeom>
            <a:avLst/>
            <a:gdLst/>
            <a:ahLst/>
            <a:cxnLst/>
            <a:rect l="l" t="t" r="r" b="b"/>
            <a:pathLst>
              <a:path w="3468522" h="1006454">
                <a:moveTo>
                  <a:pt x="0" y="0"/>
                </a:moveTo>
                <a:lnTo>
                  <a:pt x="3468522" y="0"/>
                </a:lnTo>
                <a:lnTo>
                  <a:pt x="3468522" y="1006454"/>
                </a:lnTo>
                <a:lnTo>
                  <a:pt x="0" y="1006454"/>
                </a:lnTo>
                <a:lnTo>
                  <a:pt x="0" y="0"/>
                </a:lnTo>
                <a:close/>
              </a:path>
            </a:pathLst>
          </a:custGeom>
          <a:blipFill>
            <a:blip r:embed="rId5"/>
            <a:stretch>
              <a:fillRect/>
            </a:stretch>
          </a:blipFill>
          <a:ln cap="sq">
            <a:noFill/>
            <a:prstDash val="solid"/>
            <a:miter/>
          </a:ln>
        </p:spPr>
        <p:txBody>
          <a:bodyPr/>
          <a:lstStyle/>
          <a:p>
            <a:endParaRPr lang="en-US"/>
          </a:p>
        </p:txBody>
      </p:sp>
      <p:sp>
        <p:nvSpPr>
          <p:cNvPr id="13" name="Freeform 13"/>
          <p:cNvSpPr/>
          <p:nvPr/>
        </p:nvSpPr>
        <p:spPr>
          <a:xfrm>
            <a:off x="0" y="0"/>
            <a:ext cx="1378670" cy="1028700"/>
          </a:xfrm>
          <a:custGeom>
            <a:avLst/>
            <a:gdLst/>
            <a:ahLst/>
            <a:cxnLst/>
            <a:rect l="l" t="t" r="r" b="b"/>
            <a:pathLst>
              <a:path w="1378670" h="1028700">
                <a:moveTo>
                  <a:pt x="0" y="0"/>
                </a:moveTo>
                <a:lnTo>
                  <a:pt x="1378670" y="0"/>
                </a:lnTo>
                <a:lnTo>
                  <a:pt x="1378670" y="1028700"/>
                </a:lnTo>
                <a:lnTo>
                  <a:pt x="0" y="1028700"/>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15426630" y="-5128362"/>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350500" y="4483833"/>
            <a:ext cx="10251140" cy="5607415"/>
            <a:chOff x="0" y="0"/>
            <a:chExt cx="2650264" cy="1419724"/>
          </a:xfrm>
        </p:grpSpPr>
        <p:sp>
          <p:nvSpPr>
            <p:cNvPr id="5" name="Freeform 5"/>
            <p:cNvSpPr/>
            <p:nvPr/>
          </p:nvSpPr>
          <p:spPr>
            <a:xfrm>
              <a:off x="0" y="0"/>
              <a:ext cx="2650264" cy="1419724"/>
            </a:xfrm>
            <a:custGeom>
              <a:avLst/>
              <a:gdLst/>
              <a:ahLst/>
              <a:cxnLst/>
              <a:rect l="l" t="t" r="r" b="b"/>
              <a:pathLst>
                <a:path w="2650264" h="1419724">
                  <a:moveTo>
                    <a:pt x="39238" y="0"/>
                  </a:moveTo>
                  <a:lnTo>
                    <a:pt x="2611026" y="0"/>
                  </a:lnTo>
                  <a:cubicBezTo>
                    <a:pt x="2621433" y="0"/>
                    <a:pt x="2631413" y="4134"/>
                    <a:pt x="2638771" y="11492"/>
                  </a:cubicBezTo>
                  <a:cubicBezTo>
                    <a:pt x="2646130" y="18851"/>
                    <a:pt x="2650264" y="28831"/>
                    <a:pt x="2650264" y="39238"/>
                  </a:cubicBezTo>
                  <a:lnTo>
                    <a:pt x="2650264" y="1380486"/>
                  </a:lnTo>
                  <a:cubicBezTo>
                    <a:pt x="2650264" y="1390893"/>
                    <a:pt x="2646130" y="1400873"/>
                    <a:pt x="2638771" y="1408232"/>
                  </a:cubicBezTo>
                  <a:cubicBezTo>
                    <a:pt x="2631413" y="1415590"/>
                    <a:pt x="2621433" y="1419724"/>
                    <a:pt x="2611026" y="1419724"/>
                  </a:cubicBezTo>
                  <a:lnTo>
                    <a:pt x="39238" y="1419724"/>
                  </a:lnTo>
                  <a:cubicBezTo>
                    <a:pt x="28831" y="1419724"/>
                    <a:pt x="18851" y="1415590"/>
                    <a:pt x="11492" y="1408232"/>
                  </a:cubicBezTo>
                  <a:cubicBezTo>
                    <a:pt x="4134" y="1400873"/>
                    <a:pt x="0" y="1390893"/>
                    <a:pt x="0" y="1380486"/>
                  </a:cubicBezTo>
                  <a:lnTo>
                    <a:pt x="0" y="39238"/>
                  </a:lnTo>
                  <a:cubicBezTo>
                    <a:pt x="0" y="28831"/>
                    <a:pt x="4134" y="18851"/>
                    <a:pt x="11492" y="11492"/>
                  </a:cubicBezTo>
                  <a:cubicBezTo>
                    <a:pt x="18851" y="4134"/>
                    <a:pt x="28831" y="0"/>
                    <a:pt x="39238" y="0"/>
                  </a:cubicBezTo>
                  <a:close/>
                </a:path>
              </a:pathLst>
            </a:custGeom>
            <a:solidFill>
              <a:srgbClr val="100F0D"/>
            </a:solidFill>
          </p:spPr>
          <p:txBody>
            <a:bodyPr/>
            <a:lstStyle/>
            <a:p>
              <a:endParaRPr lang="en-US"/>
            </a:p>
          </p:txBody>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10601640" y="5673823"/>
            <a:ext cx="7524869" cy="4200525"/>
          </a:xfrm>
          <a:custGeom>
            <a:avLst/>
            <a:gdLst/>
            <a:ahLst/>
            <a:cxnLst/>
            <a:rect l="l" t="t" r="r" b="b"/>
            <a:pathLst>
              <a:path w="7524869" h="4200525">
                <a:moveTo>
                  <a:pt x="0" y="0"/>
                </a:moveTo>
                <a:lnTo>
                  <a:pt x="7524868" y="0"/>
                </a:lnTo>
                <a:lnTo>
                  <a:pt x="7524868" y="4200525"/>
                </a:lnTo>
                <a:lnTo>
                  <a:pt x="0" y="4200525"/>
                </a:lnTo>
                <a:lnTo>
                  <a:pt x="0" y="0"/>
                </a:lnTo>
                <a:close/>
              </a:path>
            </a:pathLst>
          </a:custGeom>
          <a:blipFill>
            <a:blip r:embed="rId5"/>
            <a:stretch>
              <a:fillRect l="-780" t="-2332" r="-12193" b="-3896"/>
            </a:stretch>
          </a:blipFill>
        </p:spPr>
        <p:txBody>
          <a:bodyPr/>
          <a:lstStyle/>
          <a:p>
            <a:endParaRPr lang="en-US"/>
          </a:p>
        </p:txBody>
      </p:sp>
      <p:sp>
        <p:nvSpPr>
          <p:cNvPr id="8" name="Freeform 8"/>
          <p:cNvSpPr/>
          <p:nvPr/>
        </p:nvSpPr>
        <p:spPr>
          <a:xfrm>
            <a:off x="158603" y="1176186"/>
            <a:ext cx="10876169" cy="3021898"/>
          </a:xfrm>
          <a:custGeom>
            <a:avLst/>
            <a:gdLst/>
            <a:ahLst/>
            <a:cxnLst/>
            <a:rect l="l" t="t" r="r" b="b"/>
            <a:pathLst>
              <a:path w="10876169" h="3021898">
                <a:moveTo>
                  <a:pt x="0" y="0"/>
                </a:moveTo>
                <a:lnTo>
                  <a:pt x="10876169" y="0"/>
                </a:lnTo>
                <a:lnTo>
                  <a:pt x="10876169" y="3021897"/>
                </a:lnTo>
                <a:lnTo>
                  <a:pt x="0" y="3021897"/>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158603" y="195752"/>
            <a:ext cx="17967905" cy="694684"/>
          </a:xfrm>
          <a:prstGeom prst="rect">
            <a:avLst/>
          </a:prstGeom>
        </p:spPr>
        <p:txBody>
          <a:bodyPr lIns="0" tIns="0" rIns="0" bIns="0" rtlCol="0" anchor="t">
            <a:spAutoFit/>
          </a:bodyPr>
          <a:lstStyle/>
          <a:p>
            <a:pPr algn="ctr">
              <a:lnSpc>
                <a:spcPts val="5788"/>
              </a:lnSpc>
            </a:pPr>
            <a:r>
              <a:rPr lang="en-US" sz="4194" spc="411">
                <a:solidFill>
                  <a:srgbClr val="131211"/>
                </a:solidFill>
                <a:latin typeface="Oswald Bold"/>
              </a:rPr>
              <a:t>LR(0) TABLE</a:t>
            </a:r>
          </a:p>
        </p:txBody>
      </p:sp>
      <p:sp>
        <p:nvSpPr>
          <p:cNvPr id="10" name="TextBox 10"/>
          <p:cNvSpPr txBox="1"/>
          <p:nvPr/>
        </p:nvSpPr>
        <p:spPr>
          <a:xfrm>
            <a:off x="10751225" y="4924425"/>
            <a:ext cx="6508075" cy="438150"/>
          </a:xfrm>
          <a:prstGeom prst="rect">
            <a:avLst/>
          </a:prstGeom>
        </p:spPr>
        <p:txBody>
          <a:bodyPr lIns="0" tIns="0" rIns="0" bIns="0" rtlCol="0" anchor="t">
            <a:spAutoFit/>
          </a:bodyPr>
          <a:lstStyle/>
          <a:p>
            <a:pPr algn="ctr">
              <a:lnSpc>
                <a:spcPts val="3481"/>
              </a:lnSpc>
              <a:spcBef>
                <a:spcPct val="0"/>
              </a:spcBef>
            </a:pPr>
            <a:r>
              <a:rPr lang="en-US" sz="2901">
                <a:solidFill>
                  <a:srgbClr val="000000"/>
                </a:solidFill>
                <a:latin typeface="Oswald Bold"/>
              </a:rPr>
              <a:t>The DFA constructed with the LR(0) items:</a:t>
            </a:r>
            <a:r>
              <a:rPr lang="en-US" sz="2901">
                <a:solidFill>
                  <a:srgbClr val="FFFFFF"/>
                </a:solidFill>
                <a:latin typeface="Oswald Bold"/>
              </a:rPr>
              <a:t>t</a:t>
            </a:r>
          </a:p>
        </p:txBody>
      </p:sp>
      <p:sp>
        <p:nvSpPr>
          <p:cNvPr id="11" name="TextBox 11"/>
          <p:cNvSpPr txBox="1"/>
          <p:nvPr/>
        </p:nvSpPr>
        <p:spPr>
          <a:xfrm>
            <a:off x="648130" y="4641038"/>
            <a:ext cx="9393813" cy="5450210"/>
          </a:xfrm>
          <a:prstGeom prst="rect">
            <a:avLst/>
          </a:prstGeom>
        </p:spPr>
        <p:txBody>
          <a:bodyPr wrap="square" lIns="0" tIns="0" rIns="0" bIns="0" rtlCol="0" anchor="t">
            <a:spAutoFit/>
          </a:bodyPr>
          <a:lstStyle/>
          <a:p>
            <a:pPr>
              <a:lnSpc>
                <a:spcPts val="2515"/>
              </a:lnSpc>
            </a:pPr>
            <a:r>
              <a:rPr lang="en-US" sz="2096" dirty="0">
                <a:solidFill>
                  <a:srgbClr val="FFDF8A"/>
                </a:solidFill>
                <a:latin typeface="Oswald Bold"/>
              </a:rPr>
              <a:t>Productions are numbered as follows:</a:t>
            </a:r>
          </a:p>
          <a:p>
            <a:pPr>
              <a:lnSpc>
                <a:spcPts val="2515"/>
              </a:lnSpc>
            </a:pPr>
            <a:endParaRPr lang="en-US" sz="2096" dirty="0">
              <a:solidFill>
                <a:srgbClr val="FFDF8A"/>
              </a:solidFill>
              <a:latin typeface="Oswald Bold"/>
            </a:endParaRPr>
          </a:p>
          <a:p>
            <a:pPr marL="452605" lvl="1" indent="-226303">
              <a:lnSpc>
                <a:spcPts val="2515"/>
              </a:lnSpc>
              <a:buFont typeface="Arial"/>
              <a:buChar char="•"/>
            </a:pPr>
            <a:r>
              <a:rPr lang="en-US" sz="2096" dirty="0">
                <a:solidFill>
                  <a:srgbClr val="FFDF8A"/>
                </a:solidFill>
                <a:latin typeface="Oswald Bold"/>
              </a:rPr>
              <a:t>S  →      AA    ... (1)                              </a:t>
            </a:r>
          </a:p>
          <a:p>
            <a:pPr marL="452605" lvl="1" indent="-226303">
              <a:lnSpc>
                <a:spcPts val="2515"/>
              </a:lnSpc>
              <a:buFont typeface="Arial"/>
              <a:buChar char="•"/>
            </a:pPr>
            <a:r>
              <a:rPr lang="en-US" sz="2096" dirty="0">
                <a:solidFill>
                  <a:srgbClr val="FFDF8A"/>
                </a:solidFill>
                <a:latin typeface="Oswald Bold"/>
              </a:rPr>
              <a:t>A   →     </a:t>
            </a:r>
            <a:r>
              <a:rPr lang="en-US" sz="2096" dirty="0" err="1">
                <a:solidFill>
                  <a:srgbClr val="FFDF8A"/>
                </a:solidFill>
                <a:latin typeface="Oswald Bold"/>
              </a:rPr>
              <a:t>aA</a:t>
            </a:r>
            <a:r>
              <a:rPr lang="en-US" sz="2096" dirty="0">
                <a:solidFill>
                  <a:srgbClr val="FFDF8A"/>
                </a:solidFill>
                <a:latin typeface="Oswald Bold"/>
              </a:rPr>
              <a:t>      ... (2)  </a:t>
            </a:r>
          </a:p>
          <a:p>
            <a:pPr marL="452605" lvl="1" indent="-226303">
              <a:lnSpc>
                <a:spcPts val="2515"/>
              </a:lnSpc>
              <a:buFont typeface="Arial"/>
              <a:buChar char="•"/>
            </a:pPr>
            <a:r>
              <a:rPr lang="en-US" sz="2096" dirty="0">
                <a:solidFill>
                  <a:srgbClr val="FFDF8A"/>
                </a:solidFill>
                <a:latin typeface="Oswald"/>
              </a:rPr>
              <a:t>.</a:t>
            </a:r>
            <a:r>
              <a:rPr lang="en-US" sz="2096" dirty="0">
                <a:solidFill>
                  <a:srgbClr val="FFDF8A"/>
                </a:solidFill>
                <a:latin typeface="Oswald Bold"/>
              </a:rPr>
              <a:t>A    →    b     ... (3)  </a:t>
            </a:r>
          </a:p>
          <a:p>
            <a:pPr>
              <a:lnSpc>
                <a:spcPts val="2515"/>
              </a:lnSpc>
            </a:pPr>
            <a:endParaRPr lang="en-US" sz="2096" dirty="0">
              <a:solidFill>
                <a:srgbClr val="FFDF8A"/>
              </a:solidFill>
              <a:latin typeface="Oswald Bold"/>
            </a:endParaRPr>
          </a:p>
          <a:p>
            <a:pPr marL="452605" lvl="1" indent="-226303">
              <a:lnSpc>
                <a:spcPts val="2515"/>
              </a:lnSpc>
              <a:buFont typeface="Arial"/>
              <a:buChar char="•"/>
            </a:pPr>
            <a:r>
              <a:rPr lang="en-US" sz="2096" dirty="0">
                <a:solidFill>
                  <a:srgbClr val="FFFFFF"/>
                </a:solidFill>
                <a:latin typeface="Oswald Bold"/>
              </a:rPr>
              <a:t>I1 contains the final item which drives(S` → S•), so action {I1, $} = Accept.</a:t>
            </a:r>
          </a:p>
          <a:p>
            <a:pPr>
              <a:lnSpc>
                <a:spcPts val="2515"/>
              </a:lnSpc>
            </a:pPr>
            <a:endParaRPr lang="en-US" sz="2096" dirty="0">
              <a:solidFill>
                <a:srgbClr val="FFFFFF"/>
              </a:solidFill>
              <a:latin typeface="Oswald Bold"/>
            </a:endParaRPr>
          </a:p>
          <a:p>
            <a:pPr marL="452605" lvl="1" indent="-226303">
              <a:lnSpc>
                <a:spcPts val="2515"/>
              </a:lnSpc>
              <a:buFont typeface="Arial"/>
              <a:buChar char="•"/>
            </a:pPr>
            <a:r>
              <a:rPr lang="en-US" sz="2096" dirty="0">
                <a:solidFill>
                  <a:srgbClr val="FFFFFF"/>
                </a:solidFill>
                <a:latin typeface="Oswald Bold"/>
              </a:rPr>
              <a:t>I4 contains the final item which drives A → b• and that production corresponds to the production number 3 so write it as r3 in the entire row.</a:t>
            </a:r>
          </a:p>
          <a:p>
            <a:pPr>
              <a:lnSpc>
                <a:spcPts val="2515"/>
              </a:lnSpc>
            </a:pPr>
            <a:endParaRPr lang="en-US" sz="2096" dirty="0">
              <a:solidFill>
                <a:srgbClr val="FFFFFF"/>
              </a:solidFill>
              <a:latin typeface="Oswald Bold"/>
            </a:endParaRPr>
          </a:p>
          <a:p>
            <a:pPr marL="452605" lvl="1" indent="-226303">
              <a:lnSpc>
                <a:spcPts val="2515"/>
              </a:lnSpc>
              <a:spcBef>
                <a:spcPct val="0"/>
              </a:spcBef>
              <a:buFont typeface="Arial"/>
              <a:buChar char="•"/>
            </a:pPr>
            <a:r>
              <a:rPr lang="en-US" sz="2096" dirty="0">
                <a:solidFill>
                  <a:srgbClr val="FFFFFF"/>
                </a:solidFill>
                <a:latin typeface="Oswald Bold"/>
              </a:rPr>
              <a:t>I5 contains the final item which drives S → AA• and that production corresponds to the production number 1 so write it as r1 in the entire row.</a:t>
            </a:r>
          </a:p>
          <a:p>
            <a:pPr>
              <a:lnSpc>
                <a:spcPts val="2515"/>
              </a:lnSpc>
              <a:spcBef>
                <a:spcPct val="0"/>
              </a:spcBef>
            </a:pPr>
            <a:endParaRPr lang="en-US" sz="2096" dirty="0">
              <a:solidFill>
                <a:srgbClr val="FFFFFF"/>
              </a:solidFill>
              <a:latin typeface="Oswald Bold"/>
            </a:endParaRPr>
          </a:p>
          <a:p>
            <a:pPr marL="452605" lvl="1" indent="-226303">
              <a:lnSpc>
                <a:spcPts val="2515"/>
              </a:lnSpc>
              <a:buFont typeface="Arial"/>
              <a:buChar char="•"/>
            </a:pPr>
            <a:r>
              <a:rPr lang="en-US" sz="2096" dirty="0">
                <a:solidFill>
                  <a:srgbClr val="FFFFFF"/>
                </a:solidFill>
                <a:latin typeface="Oswald Bold"/>
              </a:rPr>
              <a:t>I6 contains the final item which drives A → </a:t>
            </a:r>
            <a:r>
              <a:rPr lang="en-US" sz="2096" dirty="0" err="1">
                <a:solidFill>
                  <a:srgbClr val="FFFFFF"/>
                </a:solidFill>
                <a:latin typeface="Oswald Bold"/>
              </a:rPr>
              <a:t>aA</a:t>
            </a:r>
            <a:r>
              <a:rPr lang="en-US" sz="2096" dirty="0">
                <a:solidFill>
                  <a:srgbClr val="FFFFFF"/>
                </a:solidFill>
                <a:latin typeface="Oswald Bold"/>
              </a:rPr>
              <a:t>• and that production corresponds to the production number 2 so write it as r2 in the entire row.</a:t>
            </a:r>
          </a:p>
          <a:p>
            <a:pPr>
              <a:lnSpc>
                <a:spcPts val="2515"/>
              </a:lnSpc>
              <a:spcBef>
                <a:spcPct val="0"/>
              </a:spcBef>
            </a:pPr>
            <a:endParaRPr lang="en-US" sz="2096" dirty="0">
              <a:solidFill>
                <a:srgbClr val="FFFFFF"/>
              </a:solidFill>
              <a:latin typeface="Oswald Bold"/>
            </a:endParaRPr>
          </a:p>
        </p:txBody>
      </p:sp>
      <p:grpSp>
        <p:nvGrpSpPr>
          <p:cNvPr id="12" name="Group 12"/>
          <p:cNvGrpSpPr/>
          <p:nvPr/>
        </p:nvGrpSpPr>
        <p:grpSpPr>
          <a:xfrm>
            <a:off x="11531968" y="1287796"/>
            <a:ext cx="6263198" cy="2910287"/>
            <a:chOff x="0" y="0"/>
            <a:chExt cx="1649566" cy="766495"/>
          </a:xfrm>
        </p:grpSpPr>
        <p:sp>
          <p:nvSpPr>
            <p:cNvPr id="13" name="Freeform 13"/>
            <p:cNvSpPr/>
            <p:nvPr/>
          </p:nvSpPr>
          <p:spPr>
            <a:xfrm>
              <a:off x="0" y="0"/>
              <a:ext cx="1649566" cy="766495"/>
            </a:xfrm>
            <a:custGeom>
              <a:avLst/>
              <a:gdLst/>
              <a:ahLst/>
              <a:cxnLst/>
              <a:rect l="l" t="t" r="r" b="b"/>
              <a:pathLst>
                <a:path w="1649566" h="766495">
                  <a:moveTo>
                    <a:pt x="63041" y="0"/>
                  </a:moveTo>
                  <a:lnTo>
                    <a:pt x="1586525" y="0"/>
                  </a:lnTo>
                  <a:cubicBezTo>
                    <a:pt x="1603245" y="0"/>
                    <a:pt x="1619280" y="6642"/>
                    <a:pt x="1631102" y="18464"/>
                  </a:cubicBezTo>
                  <a:cubicBezTo>
                    <a:pt x="1642925" y="30287"/>
                    <a:pt x="1649566" y="46321"/>
                    <a:pt x="1649566" y="63041"/>
                  </a:cubicBezTo>
                  <a:lnTo>
                    <a:pt x="1649566" y="703454"/>
                  </a:lnTo>
                  <a:cubicBezTo>
                    <a:pt x="1649566" y="738271"/>
                    <a:pt x="1621342" y="766495"/>
                    <a:pt x="1586525" y="766495"/>
                  </a:cubicBezTo>
                  <a:lnTo>
                    <a:pt x="63041" y="766495"/>
                  </a:lnTo>
                  <a:cubicBezTo>
                    <a:pt x="46321" y="766495"/>
                    <a:pt x="30287" y="759854"/>
                    <a:pt x="18464" y="748031"/>
                  </a:cubicBezTo>
                  <a:cubicBezTo>
                    <a:pt x="6642" y="736209"/>
                    <a:pt x="0" y="720174"/>
                    <a:pt x="0" y="703454"/>
                  </a:cubicBezTo>
                  <a:lnTo>
                    <a:pt x="0" y="63041"/>
                  </a:lnTo>
                  <a:cubicBezTo>
                    <a:pt x="0" y="46321"/>
                    <a:pt x="6642" y="30287"/>
                    <a:pt x="18464" y="18464"/>
                  </a:cubicBezTo>
                  <a:cubicBezTo>
                    <a:pt x="30287" y="6642"/>
                    <a:pt x="46321" y="0"/>
                    <a:pt x="63041" y="0"/>
                  </a:cubicBezTo>
                  <a:close/>
                </a:path>
              </a:pathLst>
            </a:custGeom>
            <a:solidFill>
              <a:srgbClr val="100F0D"/>
            </a:solidFill>
          </p:spPr>
          <p:txBody>
            <a:bodyPr/>
            <a:lstStyle/>
            <a:p>
              <a:endParaRPr lang="en-US"/>
            </a:p>
          </p:txBody>
        </p:sp>
        <p:sp>
          <p:nvSpPr>
            <p:cNvPr id="14" name="TextBox 1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11531968" y="1542790"/>
            <a:ext cx="6006019" cy="2400300"/>
          </a:xfrm>
          <a:prstGeom prst="rect">
            <a:avLst/>
          </a:prstGeom>
        </p:spPr>
        <p:txBody>
          <a:bodyPr lIns="0" tIns="0" rIns="0" bIns="0" rtlCol="0" anchor="t">
            <a:spAutoFit/>
          </a:bodyPr>
          <a:lstStyle/>
          <a:p>
            <a:pPr marL="385663" lvl="1" indent="-192832">
              <a:lnSpc>
                <a:spcPts val="2143"/>
              </a:lnSpc>
              <a:spcBef>
                <a:spcPct val="0"/>
              </a:spcBef>
              <a:buFont typeface="Arial"/>
              <a:buChar char="•"/>
            </a:pPr>
            <a:r>
              <a:rPr lang="en-US" sz="1786">
                <a:solidFill>
                  <a:srgbClr val="FFDF8A"/>
                </a:solidFill>
                <a:latin typeface="Oswald Bold"/>
              </a:rPr>
              <a:t>If a state is going to some other state on a terminal then it correspond to a shift move.</a:t>
            </a:r>
          </a:p>
          <a:p>
            <a:pPr>
              <a:lnSpc>
                <a:spcPts val="2143"/>
              </a:lnSpc>
              <a:spcBef>
                <a:spcPct val="0"/>
              </a:spcBef>
            </a:pPr>
            <a:endParaRPr lang="en-US" sz="1786">
              <a:solidFill>
                <a:srgbClr val="FFDF8A"/>
              </a:solidFill>
              <a:latin typeface="Oswald Bold"/>
            </a:endParaRPr>
          </a:p>
          <a:p>
            <a:pPr marL="385663" lvl="1" indent="-192832">
              <a:lnSpc>
                <a:spcPts val="2143"/>
              </a:lnSpc>
              <a:spcBef>
                <a:spcPct val="0"/>
              </a:spcBef>
              <a:buFont typeface="Arial"/>
              <a:buChar char="•"/>
            </a:pPr>
            <a:r>
              <a:rPr lang="en-US" sz="1786">
                <a:solidFill>
                  <a:srgbClr val="FFDF8A"/>
                </a:solidFill>
                <a:latin typeface="Oswald Bold"/>
              </a:rPr>
              <a:t>If a state is going to some other state on a variable then it correspond to go to move.</a:t>
            </a:r>
          </a:p>
          <a:p>
            <a:pPr>
              <a:lnSpc>
                <a:spcPts val="2143"/>
              </a:lnSpc>
              <a:spcBef>
                <a:spcPct val="0"/>
              </a:spcBef>
            </a:pPr>
            <a:endParaRPr lang="en-US" sz="1786">
              <a:solidFill>
                <a:srgbClr val="FFDF8A"/>
              </a:solidFill>
              <a:latin typeface="Oswald Bold"/>
            </a:endParaRPr>
          </a:p>
          <a:p>
            <a:pPr marL="385663" lvl="1" indent="-192832">
              <a:lnSpc>
                <a:spcPts val="2143"/>
              </a:lnSpc>
              <a:spcBef>
                <a:spcPct val="0"/>
              </a:spcBef>
              <a:buFont typeface="Arial"/>
              <a:buChar char="•"/>
            </a:pPr>
            <a:r>
              <a:rPr lang="en-US" sz="1786">
                <a:solidFill>
                  <a:srgbClr val="FFDF8A"/>
                </a:solidFill>
                <a:latin typeface="Oswald Bold"/>
              </a:rPr>
              <a:t>If a state contain the final item in the particular row then write the reduce node completely.</a:t>
            </a:r>
          </a:p>
          <a:p>
            <a:pPr algn="ctr">
              <a:lnSpc>
                <a:spcPts val="2143"/>
              </a:lnSpc>
              <a:spcBef>
                <a:spcPct val="0"/>
              </a:spcBef>
            </a:pPr>
            <a:endParaRPr lang="en-US" sz="1786">
              <a:solidFill>
                <a:srgbClr val="FFDF8A"/>
              </a:solidFill>
              <a:latin typeface="Oswald Bold"/>
            </a:endParaRPr>
          </a:p>
        </p:txBody>
      </p:sp>
      <p:sp>
        <p:nvSpPr>
          <p:cNvPr id="16" name="Freeform 16"/>
          <p:cNvSpPr/>
          <p:nvPr/>
        </p:nvSpPr>
        <p:spPr>
          <a:xfrm rot="1761683">
            <a:off x="-751558" y="-2200720"/>
            <a:ext cx="3560517" cy="3653515"/>
          </a:xfrm>
          <a:custGeom>
            <a:avLst/>
            <a:gdLst/>
            <a:ahLst/>
            <a:cxnLst/>
            <a:rect l="l" t="t" r="r" b="b"/>
            <a:pathLst>
              <a:path w="3560517" h="3653515">
                <a:moveTo>
                  <a:pt x="0" y="0"/>
                </a:moveTo>
                <a:lnTo>
                  <a:pt x="3560516" y="0"/>
                </a:lnTo>
                <a:lnTo>
                  <a:pt x="3560516" y="3653515"/>
                </a:lnTo>
                <a:lnTo>
                  <a:pt x="0" y="3653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391681">
            <a:off x="12961411" y="419984"/>
            <a:ext cx="11275365" cy="4838157"/>
          </a:xfrm>
          <a:custGeom>
            <a:avLst/>
            <a:gdLst/>
            <a:ahLst/>
            <a:cxnLst/>
            <a:rect l="l" t="t" r="r" b="b"/>
            <a:pathLst>
              <a:path w="11275365" h="4838157">
                <a:moveTo>
                  <a:pt x="0" y="0"/>
                </a:moveTo>
                <a:lnTo>
                  <a:pt x="11275365" y="0"/>
                </a:lnTo>
                <a:lnTo>
                  <a:pt x="11275365" y="4838157"/>
                </a:lnTo>
                <a:lnTo>
                  <a:pt x="0" y="48381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3407869">
            <a:off x="-6131752" y="10549414"/>
            <a:ext cx="18820410" cy="8075667"/>
          </a:xfrm>
          <a:custGeom>
            <a:avLst/>
            <a:gdLst/>
            <a:ahLst/>
            <a:cxnLst/>
            <a:rect l="l" t="t" r="r" b="b"/>
            <a:pathLst>
              <a:path w="18820410" h="8075667">
                <a:moveTo>
                  <a:pt x="0" y="0"/>
                </a:moveTo>
                <a:lnTo>
                  <a:pt x="18820410" y="0"/>
                </a:lnTo>
                <a:lnTo>
                  <a:pt x="18820410" y="8075667"/>
                </a:lnTo>
                <a:lnTo>
                  <a:pt x="0" y="8075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686689" y="1431659"/>
            <a:ext cx="15058221" cy="2219294"/>
            <a:chOff x="0" y="0"/>
            <a:chExt cx="5769456" cy="850307"/>
          </a:xfrm>
        </p:grpSpPr>
        <p:sp>
          <p:nvSpPr>
            <p:cNvPr id="6" name="Freeform 6"/>
            <p:cNvSpPr/>
            <p:nvPr/>
          </p:nvSpPr>
          <p:spPr>
            <a:xfrm>
              <a:off x="0" y="0"/>
              <a:ext cx="5769456" cy="850307"/>
            </a:xfrm>
            <a:custGeom>
              <a:avLst/>
              <a:gdLst/>
              <a:ahLst/>
              <a:cxnLst/>
              <a:rect l="l" t="t" r="r" b="b"/>
              <a:pathLst>
                <a:path w="5769456" h="850307">
                  <a:moveTo>
                    <a:pt x="0" y="0"/>
                  </a:moveTo>
                  <a:lnTo>
                    <a:pt x="5769456" y="0"/>
                  </a:lnTo>
                  <a:lnTo>
                    <a:pt x="5769456" y="850307"/>
                  </a:lnTo>
                  <a:lnTo>
                    <a:pt x="0" y="850307"/>
                  </a:lnTo>
                  <a:close/>
                </a:path>
              </a:pathLst>
            </a:custGeom>
            <a:solidFill>
              <a:srgbClr val="EFEFEF"/>
            </a:solidFill>
          </p:spPr>
          <p:txBody>
            <a:bodyPr/>
            <a:lstStyle/>
            <a:p>
              <a:endParaRPr lang="en-US"/>
            </a:p>
          </p:txBody>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354332" y="4003015"/>
            <a:ext cx="4415703" cy="4462643"/>
            <a:chOff x="0" y="0"/>
            <a:chExt cx="1175527" cy="1188023"/>
          </a:xfrm>
        </p:grpSpPr>
        <p:sp>
          <p:nvSpPr>
            <p:cNvPr id="9" name="Freeform 9"/>
            <p:cNvSpPr/>
            <p:nvPr/>
          </p:nvSpPr>
          <p:spPr>
            <a:xfrm>
              <a:off x="0" y="0"/>
              <a:ext cx="1175527" cy="1188023"/>
            </a:xfrm>
            <a:custGeom>
              <a:avLst/>
              <a:gdLst/>
              <a:ahLst/>
              <a:cxnLst/>
              <a:rect l="l" t="t" r="r" b="b"/>
              <a:pathLst>
                <a:path w="1175527" h="1188023">
                  <a:moveTo>
                    <a:pt x="89417" y="0"/>
                  </a:moveTo>
                  <a:lnTo>
                    <a:pt x="1086110" y="0"/>
                  </a:lnTo>
                  <a:cubicBezTo>
                    <a:pt x="1135493" y="0"/>
                    <a:pt x="1175527" y="40033"/>
                    <a:pt x="1175527" y="89417"/>
                  </a:cubicBezTo>
                  <a:lnTo>
                    <a:pt x="1175527" y="1098606"/>
                  </a:lnTo>
                  <a:cubicBezTo>
                    <a:pt x="1175527" y="1147990"/>
                    <a:pt x="1135493" y="1188023"/>
                    <a:pt x="1086110" y="1188023"/>
                  </a:cubicBezTo>
                  <a:lnTo>
                    <a:pt x="89417" y="1188023"/>
                  </a:lnTo>
                  <a:cubicBezTo>
                    <a:pt x="40033" y="1188023"/>
                    <a:pt x="0" y="1147990"/>
                    <a:pt x="0" y="1098606"/>
                  </a:cubicBezTo>
                  <a:lnTo>
                    <a:pt x="0" y="89417"/>
                  </a:lnTo>
                  <a:cubicBezTo>
                    <a:pt x="0" y="40033"/>
                    <a:pt x="40033" y="0"/>
                    <a:pt x="89417" y="0"/>
                  </a:cubicBezTo>
                  <a:close/>
                </a:path>
              </a:pathLst>
            </a:custGeom>
            <a:solidFill>
              <a:srgbClr val="100F0D"/>
            </a:solidFill>
          </p:spPr>
          <p:txBody>
            <a:bodyPr/>
            <a:lstStyle/>
            <a:p>
              <a:endParaRPr lang="en-US"/>
            </a:p>
          </p:txBody>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4770035" y="8174265"/>
            <a:ext cx="7415218" cy="1846484"/>
            <a:chOff x="0" y="0"/>
            <a:chExt cx="1980997" cy="496016"/>
          </a:xfrm>
        </p:grpSpPr>
        <p:sp>
          <p:nvSpPr>
            <p:cNvPr id="12" name="Freeform 12"/>
            <p:cNvSpPr/>
            <p:nvPr/>
          </p:nvSpPr>
          <p:spPr>
            <a:xfrm>
              <a:off x="0" y="0"/>
              <a:ext cx="1980997" cy="496016"/>
            </a:xfrm>
            <a:custGeom>
              <a:avLst/>
              <a:gdLst/>
              <a:ahLst/>
              <a:cxnLst/>
              <a:rect l="l" t="t" r="r" b="b"/>
              <a:pathLst>
                <a:path w="1980997" h="496016">
                  <a:moveTo>
                    <a:pt x="52494" y="0"/>
                  </a:moveTo>
                  <a:lnTo>
                    <a:pt x="1928503" y="0"/>
                  </a:lnTo>
                  <a:cubicBezTo>
                    <a:pt x="1942426" y="0"/>
                    <a:pt x="1955778" y="5531"/>
                    <a:pt x="1965622" y="15375"/>
                  </a:cubicBezTo>
                  <a:cubicBezTo>
                    <a:pt x="1975467" y="25220"/>
                    <a:pt x="1980997" y="38572"/>
                    <a:pt x="1980997" y="52494"/>
                  </a:cubicBezTo>
                  <a:lnTo>
                    <a:pt x="1980997" y="443522"/>
                  </a:lnTo>
                  <a:cubicBezTo>
                    <a:pt x="1980997" y="472513"/>
                    <a:pt x="1957495" y="496016"/>
                    <a:pt x="1928503" y="496016"/>
                  </a:cubicBezTo>
                  <a:lnTo>
                    <a:pt x="52494" y="496016"/>
                  </a:lnTo>
                  <a:cubicBezTo>
                    <a:pt x="38572" y="496016"/>
                    <a:pt x="25220" y="490485"/>
                    <a:pt x="15375" y="480641"/>
                  </a:cubicBezTo>
                  <a:cubicBezTo>
                    <a:pt x="5531" y="470796"/>
                    <a:pt x="0" y="457444"/>
                    <a:pt x="0" y="443522"/>
                  </a:cubicBezTo>
                  <a:lnTo>
                    <a:pt x="0" y="52494"/>
                  </a:lnTo>
                  <a:cubicBezTo>
                    <a:pt x="0" y="23502"/>
                    <a:pt x="23502" y="0"/>
                    <a:pt x="52494" y="0"/>
                  </a:cubicBezTo>
                  <a:close/>
                </a:path>
              </a:pathLst>
            </a:custGeom>
            <a:solidFill>
              <a:srgbClr val="100F0D"/>
            </a:solidFill>
          </p:spPr>
          <p:txBody>
            <a:bodyPr/>
            <a:lstStyle/>
            <a:p>
              <a:endParaRPr lang="en-US"/>
            </a:p>
          </p:txBody>
        </p:sp>
        <p:sp>
          <p:nvSpPr>
            <p:cNvPr id="13" name="TextBox 1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12482779" y="8137440"/>
            <a:ext cx="5467962" cy="1883309"/>
            <a:chOff x="0" y="0"/>
            <a:chExt cx="1980997" cy="682307"/>
          </a:xfrm>
        </p:grpSpPr>
        <p:sp>
          <p:nvSpPr>
            <p:cNvPr id="15" name="Freeform 15"/>
            <p:cNvSpPr/>
            <p:nvPr/>
          </p:nvSpPr>
          <p:spPr>
            <a:xfrm>
              <a:off x="0" y="0"/>
              <a:ext cx="1980997" cy="682307"/>
            </a:xfrm>
            <a:custGeom>
              <a:avLst/>
              <a:gdLst/>
              <a:ahLst/>
              <a:cxnLst/>
              <a:rect l="l" t="t" r="r" b="b"/>
              <a:pathLst>
                <a:path w="1980997" h="682307">
                  <a:moveTo>
                    <a:pt x="72209" y="0"/>
                  </a:moveTo>
                  <a:lnTo>
                    <a:pt x="1908788" y="0"/>
                  </a:lnTo>
                  <a:cubicBezTo>
                    <a:pt x="1927939" y="0"/>
                    <a:pt x="1946306" y="7608"/>
                    <a:pt x="1959848" y="21150"/>
                  </a:cubicBezTo>
                  <a:cubicBezTo>
                    <a:pt x="1973390" y="34692"/>
                    <a:pt x="1980997" y="53058"/>
                    <a:pt x="1980997" y="72209"/>
                  </a:cubicBezTo>
                  <a:lnTo>
                    <a:pt x="1980997" y="610098"/>
                  </a:lnTo>
                  <a:cubicBezTo>
                    <a:pt x="1980997" y="629249"/>
                    <a:pt x="1973390" y="647616"/>
                    <a:pt x="1959848" y="661158"/>
                  </a:cubicBezTo>
                  <a:cubicBezTo>
                    <a:pt x="1946306" y="674700"/>
                    <a:pt x="1927939" y="682307"/>
                    <a:pt x="1908788" y="682307"/>
                  </a:cubicBezTo>
                  <a:lnTo>
                    <a:pt x="72209" y="682307"/>
                  </a:lnTo>
                  <a:cubicBezTo>
                    <a:pt x="53058" y="682307"/>
                    <a:pt x="34692" y="674700"/>
                    <a:pt x="21150" y="661158"/>
                  </a:cubicBezTo>
                  <a:cubicBezTo>
                    <a:pt x="7608" y="647616"/>
                    <a:pt x="0" y="629249"/>
                    <a:pt x="0" y="610098"/>
                  </a:cubicBezTo>
                  <a:lnTo>
                    <a:pt x="0" y="72209"/>
                  </a:lnTo>
                  <a:cubicBezTo>
                    <a:pt x="0" y="53058"/>
                    <a:pt x="7608" y="34692"/>
                    <a:pt x="21150" y="21150"/>
                  </a:cubicBezTo>
                  <a:cubicBezTo>
                    <a:pt x="34692" y="7608"/>
                    <a:pt x="53058" y="0"/>
                    <a:pt x="72209" y="0"/>
                  </a:cubicBezTo>
                  <a:close/>
                </a:path>
              </a:pathLst>
            </a:custGeom>
            <a:solidFill>
              <a:srgbClr val="100F0D"/>
            </a:solidFill>
          </p:spPr>
          <p:txBody>
            <a:bodyPr/>
            <a:lstStyle/>
            <a:p>
              <a:endParaRPr lang="en-US"/>
            </a:p>
          </p:txBody>
        </p:sp>
        <p:sp>
          <p:nvSpPr>
            <p:cNvPr id="16" name="TextBox 1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7" name="AutoShape 17"/>
          <p:cNvSpPr/>
          <p:nvPr/>
        </p:nvSpPr>
        <p:spPr>
          <a:xfrm flipH="1">
            <a:off x="5872435" y="4320641"/>
            <a:ext cx="203020" cy="340379"/>
          </a:xfrm>
          <a:prstGeom prst="line">
            <a:avLst/>
          </a:prstGeom>
          <a:ln w="28575" cap="flat">
            <a:solidFill>
              <a:srgbClr val="000000"/>
            </a:solidFill>
            <a:prstDash val="solid"/>
            <a:headEnd type="none" w="sm" len="sm"/>
            <a:tailEnd type="arrow" w="med" len="sm"/>
          </a:ln>
        </p:spPr>
        <p:txBody>
          <a:bodyPr/>
          <a:lstStyle/>
          <a:p>
            <a:endParaRPr lang="en-US"/>
          </a:p>
        </p:txBody>
      </p:sp>
      <p:sp>
        <p:nvSpPr>
          <p:cNvPr id="18" name="AutoShape 18"/>
          <p:cNvSpPr/>
          <p:nvPr/>
        </p:nvSpPr>
        <p:spPr>
          <a:xfrm flipH="1">
            <a:off x="9355014" y="4293218"/>
            <a:ext cx="203020" cy="340379"/>
          </a:xfrm>
          <a:prstGeom prst="line">
            <a:avLst/>
          </a:prstGeom>
          <a:ln w="28575" cap="flat">
            <a:solidFill>
              <a:srgbClr val="000000"/>
            </a:solidFill>
            <a:prstDash val="solid"/>
            <a:headEnd type="none" w="sm" len="sm"/>
            <a:tailEnd type="arrow" w="med" len="sm"/>
          </a:ln>
        </p:spPr>
        <p:txBody>
          <a:bodyPr/>
          <a:lstStyle/>
          <a:p>
            <a:endParaRPr lang="en-US"/>
          </a:p>
        </p:txBody>
      </p:sp>
      <p:sp>
        <p:nvSpPr>
          <p:cNvPr id="19" name="AutoShape 19"/>
          <p:cNvSpPr/>
          <p:nvPr/>
        </p:nvSpPr>
        <p:spPr>
          <a:xfrm flipH="1">
            <a:off x="12824695" y="4410396"/>
            <a:ext cx="203020" cy="340379"/>
          </a:xfrm>
          <a:prstGeom prst="line">
            <a:avLst/>
          </a:prstGeom>
          <a:ln w="28575" cap="flat">
            <a:solidFill>
              <a:srgbClr val="000000"/>
            </a:solidFill>
            <a:prstDash val="solid"/>
            <a:headEnd type="none" w="sm" len="sm"/>
            <a:tailEnd type="arrow" w="med" len="sm"/>
          </a:ln>
        </p:spPr>
        <p:txBody>
          <a:bodyPr/>
          <a:lstStyle/>
          <a:p>
            <a:endParaRPr lang="en-US"/>
          </a:p>
        </p:txBody>
      </p:sp>
      <p:sp>
        <p:nvSpPr>
          <p:cNvPr id="20" name="AutoShape 20"/>
          <p:cNvSpPr/>
          <p:nvPr/>
        </p:nvSpPr>
        <p:spPr>
          <a:xfrm flipH="1">
            <a:off x="16060569" y="4331329"/>
            <a:ext cx="203020" cy="340379"/>
          </a:xfrm>
          <a:prstGeom prst="line">
            <a:avLst/>
          </a:prstGeom>
          <a:ln w="28575" cap="flat">
            <a:solidFill>
              <a:srgbClr val="000000"/>
            </a:solidFill>
            <a:prstDash val="solid"/>
            <a:headEnd type="none" w="sm" len="sm"/>
            <a:tailEnd type="arrow" w="med" len="sm"/>
          </a:ln>
        </p:spPr>
        <p:txBody>
          <a:bodyPr/>
          <a:lstStyle/>
          <a:p>
            <a:endParaRPr lang="en-US"/>
          </a:p>
        </p:txBody>
      </p:sp>
      <p:sp>
        <p:nvSpPr>
          <p:cNvPr id="21" name="AutoShape 21"/>
          <p:cNvSpPr/>
          <p:nvPr/>
        </p:nvSpPr>
        <p:spPr>
          <a:xfrm>
            <a:off x="6428229" y="4320682"/>
            <a:ext cx="204081" cy="339744"/>
          </a:xfrm>
          <a:prstGeom prst="line">
            <a:avLst/>
          </a:prstGeom>
          <a:ln w="28575" cap="flat">
            <a:solidFill>
              <a:srgbClr val="000000"/>
            </a:solidFill>
            <a:prstDash val="solid"/>
            <a:headEnd type="none" w="sm" len="sm"/>
            <a:tailEnd type="arrow" w="med" len="sm"/>
          </a:ln>
        </p:spPr>
        <p:txBody>
          <a:bodyPr/>
          <a:lstStyle/>
          <a:p>
            <a:endParaRPr lang="en-US"/>
          </a:p>
        </p:txBody>
      </p:sp>
      <p:sp>
        <p:nvSpPr>
          <p:cNvPr id="22" name="AutoShape 22"/>
          <p:cNvSpPr/>
          <p:nvPr/>
        </p:nvSpPr>
        <p:spPr>
          <a:xfrm>
            <a:off x="9910808" y="4293259"/>
            <a:ext cx="204081" cy="339744"/>
          </a:xfrm>
          <a:prstGeom prst="line">
            <a:avLst/>
          </a:prstGeom>
          <a:ln w="28575" cap="flat">
            <a:solidFill>
              <a:srgbClr val="000000"/>
            </a:solidFill>
            <a:prstDash val="solid"/>
            <a:headEnd type="none" w="sm" len="sm"/>
            <a:tailEnd type="arrow" w="med" len="sm"/>
          </a:ln>
        </p:spPr>
        <p:txBody>
          <a:bodyPr/>
          <a:lstStyle/>
          <a:p>
            <a:endParaRPr lang="en-US"/>
          </a:p>
        </p:txBody>
      </p:sp>
      <p:sp>
        <p:nvSpPr>
          <p:cNvPr id="23" name="AutoShape 23"/>
          <p:cNvSpPr/>
          <p:nvPr/>
        </p:nvSpPr>
        <p:spPr>
          <a:xfrm>
            <a:off x="13621717" y="5058706"/>
            <a:ext cx="204081" cy="339744"/>
          </a:xfrm>
          <a:prstGeom prst="line">
            <a:avLst/>
          </a:prstGeom>
          <a:ln w="28575" cap="flat">
            <a:solidFill>
              <a:srgbClr val="000000"/>
            </a:solidFill>
            <a:prstDash val="solid"/>
            <a:headEnd type="none" w="sm" len="sm"/>
            <a:tailEnd type="arrow" w="med" len="sm"/>
          </a:ln>
        </p:spPr>
        <p:txBody>
          <a:bodyPr/>
          <a:lstStyle/>
          <a:p>
            <a:endParaRPr lang="en-US"/>
          </a:p>
        </p:txBody>
      </p:sp>
      <p:sp>
        <p:nvSpPr>
          <p:cNvPr id="24" name="AutoShape 24"/>
          <p:cNvSpPr/>
          <p:nvPr/>
        </p:nvSpPr>
        <p:spPr>
          <a:xfrm>
            <a:off x="16862693" y="4957668"/>
            <a:ext cx="294996" cy="404083"/>
          </a:xfrm>
          <a:prstGeom prst="line">
            <a:avLst/>
          </a:prstGeom>
          <a:ln w="28575" cap="flat">
            <a:solidFill>
              <a:srgbClr val="000000"/>
            </a:solidFill>
            <a:prstDash val="solid"/>
            <a:headEnd type="none" w="sm" len="sm"/>
            <a:tailEnd type="arrow" w="med" len="sm"/>
          </a:ln>
        </p:spPr>
        <p:txBody>
          <a:bodyPr/>
          <a:lstStyle/>
          <a:p>
            <a:endParaRPr lang="en-US"/>
          </a:p>
        </p:txBody>
      </p:sp>
      <p:sp>
        <p:nvSpPr>
          <p:cNvPr id="25" name="AutoShape 25"/>
          <p:cNvSpPr/>
          <p:nvPr/>
        </p:nvSpPr>
        <p:spPr>
          <a:xfrm>
            <a:off x="6221454" y="4313254"/>
            <a:ext cx="8175" cy="396243"/>
          </a:xfrm>
          <a:prstGeom prst="line">
            <a:avLst/>
          </a:prstGeom>
          <a:ln w="28575" cap="flat">
            <a:solidFill>
              <a:srgbClr val="000000"/>
            </a:solidFill>
            <a:prstDash val="solid"/>
            <a:headEnd type="none" w="sm" len="sm"/>
            <a:tailEnd type="arrow" w="med" len="sm"/>
          </a:ln>
        </p:spPr>
        <p:txBody>
          <a:bodyPr/>
          <a:lstStyle/>
          <a:p>
            <a:endParaRPr lang="en-US"/>
          </a:p>
        </p:txBody>
      </p:sp>
      <p:sp>
        <p:nvSpPr>
          <p:cNvPr id="26" name="AutoShape 26"/>
          <p:cNvSpPr/>
          <p:nvPr/>
        </p:nvSpPr>
        <p:spPr>
          <a:xfrm>
            <a:off x="9704033" y="4285831"/>
            <a:ext cx="8175" cy="396243"/>
          </a:xfrm>
          <a:prstGeom prst="line">
            <a:avLst/>
          </a:prstGeom>
          <a:ln w="28575" cap="flat">
            <a:solidFill>
              <a:srgbClr val="000000"/>
            </a:solidFill>
            <a:prstDash val="solid"/>
            <a:headEnd type="none" w="sm" len="sm"/>
            <a:tailEnd type="arrow" w="med" len="sm"/>
          </a:ln>
        </p:spPr>
        <p:txBody>
          <a:bodyPr/>
          <a:lstStyle/>
          <a:p>
            <a:endParaRPr lang="en-US"/>
          </a:p>
        </p:txBody>
      </p:sp>
      <p:sp>
        <p:nvSpPr>
          <p:cNvPr id="27" name="AutoShape 27"/>
          <p:cNvSpPr/>
          <p:nvPr/>
        </p:nvSpPr>
        <p:spPr>
          <a:xfrm>
            <a:off x="13199598" y="4412779"/>
            <a:ext cx="160573" cy="362341"/>
          </a:xfrm>
          <a:prstGeom prst="line">
            <a:avLst/>
          </a:prstGeom>
          <a:ln w="28575" cap="flat">
            <a:solidFill>
              <a:srgbClr val="000000"/>
            </a:solidFill>
            <a:prstDash val="solid"/>
            <a:headEnd type="none" w="sm" len="sm"/>
            <a:tailEnd type="arrow" w="med" len="sm"/>
          </a:ln>
        </p:spPr>
        <p:txBody>
          <a:bodyPr/>
          <a:lstStyle/>
          <a:p>
            <a:endParaRPr lang="en-US"/>
          </a:p>
        </p:txBody>
      </p:sp>
      <p:sp>
        <p:nvSpPr>
          <p:cNvPr id="28" name="AutoShape 28"/>
          <p:cNvSpPr/>
          <p:nvPr/>
        </p:nvSpPr>
        <p:spPr>
          <a:xfrm>
            <a:off x="16435472" y="4333712"/>
            <a:ext cx="160573" cy="362341"/>
          </a:xfrm>
          <a:prstGeom prst="line">
            <a:avLst/>
          </a:prstGeom>
          <a:ln w="28575" cap="flat">
            <a:solidFill>
              <a:srgbClr val="000000"/>
            </a:solidFill>
            <a:prstDash val="solid"/>
            <a:headEnd type="none" w="sm" len="sm"/>
            <a:tailEnd type="arrow" w="med" len="sm"/>
          </a:ln>
        </p:spPr>
        <p:txBody>
          <a:bodyPr/>
          <a:lstStyle/>
          <a:p>
            <a:endParaRPr lang="en-US"/>
          </a:p>
        </p:txBody>
      </p:sp>
      <p:sp>
        <p:nvSpPr>
          <p:cNvPr id="29" name="AutoShape 29"/>
          <p:cNvSpPr/>
          <p:nvPr/>
        </p:nvSpPr>
        <p:spPr>
          <a:xfrm flipV="1">
            <a:off x="6400320" y="6769080"/>
            <a:ext cx="0" cy="396327"/>
          </a:xfrm>
          <a:prstGeom prst="line">
            <a:avLst/>
          </a:prstGeom>
          <a:ln w="28575" cap="flat">
            <a:solidFill>
              <a:srgbClr val="000000"/>
            </a:solidFill>
            <a:prstDash val="solid"/>
            <a:headEnd type="none" w="sm" len="sm"/>
            <a:tailEnd type="arrow" w="med" len="sm"/>
          </a:ln>
        </p:spPr>
        <p:txBody>
          <a:bodyPr/>
          <a:lstStyle/>
          <a:p>
            <a:endParaRPr lang="en-US"/>
          </a:p>
        </p:txBody>
      </p:sp>
      <p:sp>
        <p:nvSpPr>
          <p:cNvPr id="30" name="AutoShape 30"/>
          <p:cNvSpPr/>
          <p:nvPr/>
        </p:nvSpPr>
        <p:spPr>
          <a:xfrm flipV="1">
            <a:off x="9882899" y="6741657"/>
            <a:ext cx="0" cy="396327"/>
          </a:xfrm>
          <a:prstGeom prst="line">
            <a:avLst/>
          </a:prstGeom>
          <a:ln w="28575" cap="flat">
            <a:solidFill>
              <a:srgbClr val="000000"/>
            </a:solidFill>
            <a:prstDash val="solid"/>
            <a:headEnd type="none" w="sm" len="sm"/>
            <a:tailEnd type="arrow" w="med" len="sm"/>
          </a:ln>
        </p:spPr>
        <p:txBody>
          <a:bodyPr/>
          <a:lstStyle/>
          <a:p>
            <a:endParaRPr lang="en-US"/>
          </a:p>
        </p:txBody>
      </p:sp>
      <p:sp>
        <p:nvSpPr>
          <p:cNvPr id="31" name="AutoShape 31"/>
          <p:cNvSpPr/>
          <p:nvPr/>
        </p:nvSpPr>
        <p:spPr>
          <a:xfrm flipV="1">
            <a:off x="13377309" y="6848147"/>
            <a:ext cx="0" cy="396327"/>
          </a:xfrm>
          <a:prstGeom prst="line">
            <a:avLst/>
          </a:prstGeom>
          <a:ln w="28575" cap="flat">
            <a:solidFill>
              <a:srgbClr val="000000"/>
            </a:solidFill>
            <a:prstDash val="solid"/>
            <a:headEnd type="none" w="sm" len="sm"/>
            <a:tailEnd type="arrow" w="med" len="sm"/>
          </a:ln>
        </p:spPr>
        <p:txBody>
          <a:bodyPr/>
          <a:lstStyle/>
          <a:p>
            <a:endParaRPr lang="en-US"/>
          </a:p>
        </p:txBody>
      </p:sp>
      <p:sp>
        <p:nvSpPr>
          <p:cNvPr id="32" name="AutoShape 32"/>
          <p:cNvSpPr/>
          <p:nvPr/>
        </p:nvSpPr>
        <p:spPr>
          <a:xfrm>
            <a:off x="6259676" y="4992622"/>
            <a:ext cx="8175" cy="396243"/>
          </a:xfrm>
          <a:prstGeom prst="line">
            <a:avLst/>
          </a:prstGeom>
          <a:ln w="28575" cap="flat">
            <a:solidFill>
              <a:srgbClr val="000000"/>
            </a:solidFill>
            <a:prstDash val="solid"/>
            <a:headEnd type="none" w="sm" len="sm"/>
            <a:tailEnd type="arrow" w="med" len="sm"/>
          </a:ln>
        </p:spPr>
        <p:txBody>
          <a:bodyPr/>
          <a:lstStyle/>
          <a:p>
            <a:endParaRPr lang="en-US"/>
          </a:p>
        </p:txBody>
      </p:sp>
      <p:sp>
        <p:nvSpPr>
          <p:cNvPr id="33" name="AutoShape 33"/>
          <p:cNvSpPr/>
          <p:nvPr/>
        </p:nvSpPr>
        <p:spPr>
          <a:xfrm>
            <a:off x="9742256" y="4965199"/>
            <a:ext cx="8175" cy="396243"/>
          </a:xfrm>
          <a:prstGeom prst="line">
            <a:avLst/>
          </a:prstGeom>
          <a:ln w="28575" cap="flat">
            <a:solidFill>
              <a:srgbClr val="000000"/>
            </a:solidFill>
            <a:prstDash val="solid"/>
            <a:headEnd type="none" w="sm" len="sm"/>
            <a:tailEnd type="arrow" w="med" len="sm"/>
          </a:ln>
        </p:spPr>
        <p:txBody>
          <a:bodyPr/>
          <a:lstStyle/>
          <a:p>
            <a:endParaRPr lang="en-US"/>
          </a:p>
        </p:txBody>
      </p:sp>
      <p:sp>
        <p:nvSpPr>
          <p:cNvPr id="34" name="AutoShape 34"/>
          <p:cNvSpPr/>
          <p:nvPr/>
        </p:nvSpPr>
        <p:spPr>
          <a:xfrm>
            <a:off x="16734843" y="4975218"/>
            <a:ext cx="8175" cy="396243"/>
          </a:xfrm>
          <a:prstGeom prst="line">
            <a:avLst/>
          </a:prstGeom>
          <a:ln w="28575" cap="flat">
            <a:solidFill>
              <a:srgbClr val="000000"/>
            </a:solidFill>
            <a:prstDash val="solid"/>
            <a:headEnd type="none" w="sm" len="sm"/>
            <a:tailEnd type="arrow" w="med" len="sm"/>
          </a:ln>
        </p:spPr>
        <p:txBody>
          <a:bodyPr/>
          <a:lstStyle/>
          <a:p>
            <a:endParaRPr lang="en-US"/>
          </a:p>
        </p:txBody>
      </p:sp>
      <p:sp>
        <p:nvSpPr>
          <p:cNvPr id="35" name="AutoShape 35"/>
          <p:cNvSpPr/>
          <p:nvPr/>
        </p:nvSpPr>
        <p:spPr>
          <a:xfrm flipH="1">
            <a:off x="13260596" y="5061926"/>
            <a:ext cx="209689" cy="336312"/>
          </a:xfrm>
          <a:prstGeom prst="line">
            <a:avLst/>
          </a:prstGeom>
          <a:ln w="28575" cap="flat">
            <a:solidFill>
              <a:srgbClr val="000000"/>
            </a:solidFill>
            <a:prstDash val="solid"/>
            <a:headEnd type="none" w="sm" len="sm"/>
            <a:tailEnd type="arrow" w="med" len="sm"/>
          </a:ln>
        </p:spPr>
        <p:txBody>
          <a:bodyPr/>
          <a:lstStyle/>
          <a:p>
            <a:endParaRPr lang="en-US"/>
          </a:p>
        </p:txBody>
      </p:sp>
      <p:sp>
        <p:nvSpPr>
          <p:cNvPr id="36" name="AutoShape 36"/>
          <p:cNvSpPr/>
          <p:nvPr/>
        </p:nvSpPr>
        <p:spPr>
          <a:xfrm flipH="1">
            <a:off x="16387344" y="5000263"/>
            <a:ext cx="209689" cy="336312"/>
          </a:xfrm>
          <a:prstGeom prst="line">
            <a:avLst/>
          </a:prstGeom>
          <a:ln w="28575" cap="flat">
            <a:solidFill>
              <a:srgbClr val="000000"/>
            </a:solidFill>
            <a:prstDash val="solid"/>
            <a:headEnd type="none" w="sm" len="sm"/>
            <a:tailEnd type="arrow" w="med" len="sm"/>
          </a:ln>
        </p:spPr>
        <p:txBody>
          <a:bodyPr/>
          <a:lstStyle/>
          <a:p>
            <a:endParaRPr lang="en-US"/>
          </a:p>
        </p:txBody>
      </p:sp>
      <p:grpSp>
        <p:nvGrpSpPr>
          <p:cNvPr id="37" name="Group 37"/>
          <p:cNvGrpSpPr/>
          <p:nvPr/>
        </p:nvGrpSpPr>
        <p:grpSpPr>
          <a:xfrm>
            <a:off x="7725390" y="4970573"/>
            <a:ext cx="803317" cy="599926"/>
            <a:chOff x="0" y="0"/>
            <a:chExt cx="812800" cy="607008"/>
          </a:xfrm>
        </p:grpSpPr>
        <p:sp>
          <p:nvSpPr>
            <p:cNvPr id="38" name="Freeform 38"/>
            <p:cNvSpPr/>
            <p:nvPr/>
          </p:nvSpPr>
          <p:spPr>
            <a:xfrm>
              <a:off x="0" y="0"/>
              <a:ext cx="812800" cy="607008"/>
            </a:xfrm>
            <a:custGeom>
              <a:avLst/>
              <a:gdLst/>
              <a:ahLst/>
              <a:cxnLst/>
              <a:rect l="l" t="t" r="r" b="b"/>
              <a:pathLst>
                <a:path w="812800" h="607008">
                  <a:moveTo>
                    <a:pt x="812800" y="303504"/>
                  </a:moveTo>
                  <a:lnTo>
                    <a:pt x="406400" y="0"/>
                  </a:lnTo>
                  <a:lnTo>
                    <a:pt x="406400" y="203200"/>
                  </a:lnTo>
                  <a:lnTo>
                    <a:pt x="0" y="203200"/>
                  </a:lnTo>
                  <a:lnTo>
                    <a:pt x="0" y="403808"/>
                  </a:lnTo>
                  <a:lnTo>
                    <a:pt x="406400" y="403808"/>
                  </a:lnTo>
                  <a:lnTo>
                    <a:pt x="406400" y="607008"/>
                  </a:lnTo>
                  <a:lnTo>
                    <a:pt x="812800" y="303504"/>
                  </a:lnTo>
                  <a:close/>
                </a:path>
              </a:pathLst>
            </a:custGeom>
            <a:solidFill>
              <a:srgbClr val="231F20"/>
            </a:solidFill>
          </p:spPr>
          <p:txBody>
            <a:bodyPr/>
            <a:lstStyle/>
            <a:p>
              <a:endParaRPr lang="en-US"/>
            </a:p>
          </p:txBody>
        </p:sp>
        <p:sp>
          <p:nvSpPr>
            <p:cNvPr id="39" name="TextBox 39"/>
            <p:cNvSpPr txBox="1"/>
            <p:nvPr/>
          </p:nvSpPr>
          <p:spPr>
            <a:xfrm>
              <a:off x="0" y="184150"/>
              <a:ext cx="711200" cy="425450"/>
            </a:xfrm>
            <a:prstGeom prst="rect">
              <a:avLst/>
            </a:prstGeom>
          </p:spPr>
          <p:txBody>
            <a:bodyPr lIns="50800" tIns="50800" rIns="50800" bIns="50800" rtlCol="0" anchor="ctr"/>
            <a:lstStyle/>
            <a:p>
              <a:pPr algn="ctr">
                <a:lnSpc>
                  <a:spcPts val="2859"/>
                </a:lnSpc>
              </a:pPr>
              <a:endParaRPr/>
            </a:p>
          </p:txBody>
        </p:sp>
      </p:grpSp>
      <p:grpSp>
        <p:nvGrpSpPr>
          <p:cNvPr id="40" name="Group 40"/>
          <p:cNvGrpSpPr/>
          <p:nvPr/>
        </p:nvGrpSpPr>
        <p:grpSpPr>
          <a:xfrm>
            <a:off x="10967655" y="4880711"/>
            <a:ext cx="886925" cy="662366"/>
            <a:chOff x="0" y="0"/>
            <a:chExt cx="812800" cy="607008"/>
          </a:xfrm>
        </p:grpSpPr>
        <p:sp>
          <p:nvSpPr>
            <p:cNvPr id="41" name="Freeform 41"/>
            <p:cNvSpPr/>
            <p:nvPr/>
          </p:nvSpPr>
          <p:spPr>
            <a:xfrm>
              <a:off x="0" y="0"/>
              <a:ext cx="812800" cy="607008"/>
            </a:xfrm>
            <a:custGeom>
              <a:avLst/>
              <a:gdLst/>
              <a:ahLst/>
              <a:cxnLst/>
              <a:rect l="l" t="t" r="r" b="b"/>
              <a:pathLst>
                <a:path w="812800" h="607008">
                  <a:moveTo>
                    <a:pt x="812800" y="303504"/>
                  </a:moveTo>
                  <a:lnTo>
                    <a:pt x="406400" y="0"/>
                  </a:lnTo>
                  <a:lnTo>
                    <a:pt x="406400" y="203200"/>
                  </a:lnTo>
                  <a:lnTo>
                    <a:pt x="0" y="203200"/>
                  </a:lnTo>
                  <a:lnTo>
                    <a:pt x="0" y="403808"/>
                  </a:lnTo>
                  <a:lnTo>
                    <a:pt x="406400" y="403808"/>
                  </a:lnTo>
                  <a:lnTo>
                    <a:pt x="406400" y="607008"/>
                  </a:lnTo>
                  <a:lnTo>
                    <a:pt x="812800" y="303504"/>
                  </a:lnTo>
                  <a:close/>
                </a:path>
              </a:pathLst>
            </a:custGeom>
            <a:solidFill>
              <a:srgbClr val="231F20"/>
            </a:solidFill>
          </p:spPr>
          <p:txBody>
            <a:bodyPr/>
            <a:lstStyle/>
            <a:p>
              <a:endParaRPr lang="en-US"/>
            </a:p>
          </p:txBody>
        </p:sp>
        <p:sp>
          <p:nvSpPr>
            <p:cNvPr id="42" name="TextBox 42"/>
            <p:cNvSpPr txBox="1"/>
            <p:nvPr/>
          </p:nvSpPr>
          <p:spPr>
            <a:xfrm>
              <a:off x="0" y="184150"/>
              <a:ext cx="711200" cy="425450"/>
            </a:xfrm>
            <a:prstGeom prst="rect">
              <a:avLst/>
            </a:prstGeom>
          </p:spPr>
          <p:txBody>
            <a:bodyPr lIns="50800" tIns="50800" rIns="50800" bIns="50800" rtlCol="0" anchor="ctr"/>
            <a:lstStyle/>
            <a:p>
              <a:pPr algn="ctr">
                <a:lnSpc>
                  <a:spcPts val="2859"/>
                </a:lnSpc>
              </a:pPr>
              <a:endParaRPr/>
            </a:p>
          </p:txBody>
        </p:sp>
      </p:grpSp>
      <p:grpSp>
        <p:nvGrpSpPr>
          <p:cNvPr id="43" name="Group 43"/>
          <p:cNvGrpSpPr/>
          <p:nvPr/>
        </p:nvGrpSpPr>
        <p:grpSpPr>
          <a:xfrm>
            <a:off x="14535246" y="4949244"/>
            <a:ext cx="831877" cy="621256"/>
            <a:chOff x="0" y="0"/>
            <a:chExt cx="812800" cy="607008"/>
          </a:xfrm>
        </p:grpSpPr>
        <p:sp>
          <p:nvSpPr>
            <p:cNvPr id="44" name="Freeform 44"/>
            <p:cNvSpPr/>
            <p:nvPr/>
          </p:nvSpPr>
          <p:spPr>
            <a:xfrm>
              <a:off x="0" y="0"/>
              <a:ext cx="812800" cy="607008"/>
            </a:xfrm>
            <a:custGeom>
              <a:avLst/>
              <a:gdLst/>
              <a:ahLst/>
              <a:cxnLst/>
              <a:rect l="l" t="t" r="r" b="b"/>
              <a:pathLst>
                <a:path w="812800" h="607008">
                  <a:moveTo>
                    <a:pt x="812800" y="303504"/>
                  </a:moveTo>
                  <a:lnTo>
                    <a:pt x="406400" y="0"/>
                  </a:lnTo>
                  <a:lnTo>
                    <a:pt x="406400" y="203200"/>
                  </a:lnTo>
                  <a:lnTo>
                    <a:pt x="0" y="203200"/>
                  </a:lnTo>
                  <a:lnTo>
                    <a:pt x="0" y="403808"/>
                  </a:lnTo>
                  <a:lnTo>
                    <a:pt x="406400" y="403808"/>
                  </a:lnTo>
                  <a:lnTo>
                    <a:pt x="406400" y="607008"/>
                  </a:lnTo>
                  <a:lnTo>
                    <a:pt x="812800" y="303504"/>
                  </a:lnTo>
                  <a:close/>
                </a:path>
              </a:pathLst>
            </a:custGeom>
            <a:solidFill>
              <a:srgbClr val="231F20"/>
            </a:solidFill>
          </p:spPr>
          <p:txBody>
            <a:bodyPr/>
            <a:lstStyle/>
            <a:p>
              <a:endParaRPr lang="en-US"/>
            </a:p>
          </p:txBody>
        </p:sp>
        <p:sp>
          <p:nvSpPr>
            <p:cNvPr id="45" name="TextBox 45"/>
            <p:cNvSpPr txBox="1"/>
            <p:nvPr/>
          </p:nvSpPr>
          <p:spPr>
            <a:xfrm>
              <a:off x="0" y="184150"/>
              <a:ext cx="711200" cy="425450"/>
            </a:xfrm>
            <a:prstGeom prst="rect">
              <a:avLst/>
            </a:prstGeom>
          </p:spPr>
          <p:txBody>
            <a:bodyPr lIns="50800" tIns="50800" rIns="50800" bIns="50800" rtlCol="0" anchor="ctr"/>
            <a:lstStyle/>
            <a:p>
              <a:pPr algn="ctr">
                <a:lnSpc>
                  <a:spcPts val="2859"/>
                </a:lnSpc>
              </a:pPr>
              <a:endParaRPr/>
            </a:p>
          </p:txBody>
        </p:sp>
      </p:grpSp>
      <p:sp>
        <p:nvSpPr>
          <p:cNvPr id="46" name="TextBox 46"/>
          <p:cNvSpPr txBox="1"/>
          <p:nvPr/>
        </p:nvSpPr>
        <p:spPr>
          <a:xfrm>
            <a:off x="5492028" y="334536"/>
            <a:ext cx="4135657" cy="694164"/>
          </a:xfrm>
          <a:prstGeom prst="rect">
            <a:avLst/>
          </a:prstGeom>
        </p:spPr>
        <p:txBody>
          <a:bodyPr lIns="0" tIns="0" rIns="0" bIns="0" rtlCol="0" anchor="t">
            <a:spAutoFit/>
          </a:bodyPr>
          <a:lstStyle/>
          <a:p>
            <a:pPr algn="ctr">
              <a:lnSpc>
                <a:spcPts val="5632"/>
              </a:lnSpc>
            </a:pPr>
            <a:r>
              <a:rPr lang="en-US" sz="4081" spc="399">
                <a:solidFill>
                  <a:srgbClr val="FDFBFB"/>
                </a:solidFill>
                <a:latin typeface="DM Sans Bold"/>
              </a:rPr>
              <a:t>CUSTOMERS</a:t>
            </a:r>
          </a:p>
        </p:txBody>
      </p:sp>
      <p:sp>
        <p:nvSpPr>
          <p:cNvPr id="47" name="TextBox 47"/>
          <p:cNvSpPr txBox="1"/>
          <p:nvPr/>
        </p:nvSpPr>
        <p:spPr>
          <a:xfrm>
            <a:off x="686689" y="305961"/>
            <a:ext cx="18201285" cy="1065000"/>
          </a:xfrm>
          <a:prstGeom prst="rect">
            <a:avLst/>
          </a:prstGeom>
        </p:spPr>
        <p:txBody>
          <a:bodyPr lIns="0" tIns="0" rIns="0" bIns="0" rtlCol="0" anchor="t">
            <a:spAutoFit/>
          </a:bodyPr>
          <a:lstStyle/>
          <a:p>
            <a:pPr>
              <a:lnSpc>
                <a:spcPts val="8733"/>
              </a:lnSpc>
            </a:pPr>
            <a:r>
              <a:rPr lang="en-US" sz="6328" spc="620">
                <a:solidFill>
                  <a:srgbClr val="131211"/>
                </a:solidFill>
                <a:latin typeface="Oswald Bold"/>
              </a:rPr>
              <a:t>BRUTE-FORCE(BACKTRACKING) PARSER</a:t>
            </a:r>
          </a:p>
        </p:txBody>
      </p:sp>
      <p:sp>
        <p:nvSpPr>
          <p:cNvPr id="48" name="TextBox 48"/>
          <p:cNvSpPr txBox="1"/>
          <p:nvPr/>
        </p:nvSpPr>
        <p:spPr>
          <a:xfrm>
            <a:off x="686689" y="1403084"/>
            <a:ext cx="14805189" cy="2514206"/>
          </a:xfrm>
          <a:prstGeom prst="rect">
            <a:avLst/>
          </a:prstGeom>
        </p:spPr>
        <p:txBody>
          <a:bodyPr lIns="0" tIns="0" rIns="0" bIns="0" rtlCol="0" anchor="t">
            <a:spAutoFit/>
          </a:bodyPr>
          <a:lstStyle/>
          <a:p>
            <a:pPr marL="453515" lvl="1" indent="-226757" algn="just">
              <a:lnSpc>
                <a:spcPts val="2898"/>
              </a:lnSpc>
              <a:buFont typeface="Arial"/>
              <a:buChar char="•"/>
            </a:pPr>
            <a:r>
              <a:rPr lang="en-US" sz="2100" spc="205">
                <a:solidFill>
                  <a:srgbClr val="1A1A1A"/>
                </a:solidFill>
                <a:latin typeface="Montserrat Classic"/>
              </a:rPr>
              <a:t>Whenever a non-terminal is expanding first time, then go with the first alternative and compare with the i/p string. </a:t>
            </a:r>
          </a:p>
          <a:p>
            <a:pPr marL="453515" lvl="1" indent="-226757" algn="just">
              <a:lnSpc>
                <a:spcPts val="2898"/>
              </a:lnSpc>
              <a:buFont typeface="Arial"/>
              <a:buChar char="•"/>
            </a:pPr>
            <a:r>
              <a:rPr lang="en-US" sz="2100" spc="205">
                <a:solidFill>
                  <a:srgbClr val="1A1A1A"/>
                </a:solidFill>
                <a:latin typeface="Montserrat Classic"/>
              </a:rPr>
              <a:t>If does not matches, go for the second alternative and compare with i/p string, if does not matches go with the 3rd alternative and continue with each and every alternative.</a:t>
            </a:r>
          </a:p>
          <a:p>
            <a:pPr marL="453515" lvl="1" indent="-226757" algn="just">
              <a:lnSpc>
                <a:spcPts val="2898"/>
              </a:lnSpc>
              <a:buFont typeface="Arial"/>
              <a:buChar char="•"/>
            </a:pPr>
            <a:r>
              <a:rPr lang="en-US" sz="2100" spc="205">
                <a:solidFill>
                  <a:srgbClr val="1A1A1A"/>
                </a:solidFill>
                <a:latin typeface="Montserrat Classic"/>
              </a:rPr>
              <a:t>If the matching occurs for at least one alternative, then the parsing is successful, otherwise parsing fail.</a:t>
            </a:r>
          </a:p>
          <a:p>
            <a:pPr algn="just">
              <a:lnSpc>
                <a:spcPts val="2898"/>
              </a:lnSpc>
            </a:pPr>
            <a:endParaRPr lang="en-US" sz="2100" spc="205">
              <a:solidFill>
                <a:srgbClr val="1A1A1A"/>
              </a:solidFill>
              <a:latin typeface="Montserrat Classic"/>
            </a:endParaRPr>
          </a:p>
        </p:txBody>
      </p:sp>
      <p:sp>
        <p:nvSpPr>
          <p:cNvPr id="49" name="TextBox 49"/>
          <p:cNvSpPr txBox="1"/>
          <p:nvPr/>
        </p:nvSpPr>
        <p:spPr>
          <a:xfrm>
            <a:off x="1355915" y="4823561"/>
            <a:ext cx="2554104" cy="1410776"/>
          </a:xfrm>
          <a:prstGeom prst="rect">
            <a:avLst/>
          </a:prstGeom>
        </p:spPr>
        <p:txBody>
          <a:bodyPr lIns="0" tIns="0" rIns="0" bIns="0" rtlCol="0" anchor="t">
            <a:spAutoFit/>
          </a:bodyPr>
          <a:lstStyle/>
          <a:p>
            <a:pPr algn="ctr">
              <a:lnSpc>
                <a:spcPts val="3818"/>
              </a:lnSpc>
            </a:pPr>
            <a:r>
              <a:rPr lang="en-US" sz="2688">
                <a:solidFill>
                  <a:srgbClr val="FDFBFB"/>
                </a:solidFill>
                <a:latin typeface="Oswald Bold"/>
              </a:rPr>
              <a:t>S  -&gt;  aAd |  aB</a:t>
            </a:r>
          </a:p>
          <a:p>
            <a:pPr algn="ctr">
              <a:lnSpc>
                <a:spcPts val="3818"/>
              </a:lnSpc>
            </a:pPr>
            <a:r>
              <a:rPr lang="en-US" sz="2688">
                <a:solidFill>
                  <a:srgbClr val="FDFBFB"/>
                </a:solidFill>
                <a:latin typeface="Oswald Bold"/>
              </a:rPr>
              <a:t>A -&gt; b | c</a:t>
            </a:r>
          </a:p>
          <a:p>
            <a:pPr algn="ctr">
              <a:lnSpc>
                <a:spcPts val="3818"/>
              </a:lnSpc>
            </a:pPr>
            <a:r>
              <a:rPr lang="en-US" sz="2688">
                <a:solidFill>
                  <a:srgbClr val="FDFBFB"/>
                </a:solidFill>
                <a:latin typeface="Oswald Bold"/>
              </a:rPr>
              <a:t>B -&gt; dc | ddc</a:t>
            </a:r>
          </a:p>
        </p:txBody>
      </p:sp>
      <p:sp>
        <p:nvSpPr>
          <p:cNvPr id="50" name="TextBox 50"/>
          <p:cNvSpPr txBox="1"/>
          <p:nvPr/>
        </p:nvSpPr>
        <p:spPr>
          <a:xfrm>
            <a:off x="874273" y="7108733"/>
            <a:ext cx="3466944" cy="590557"/>
          </a:xfrm>
          <a:prstGeom prst="rect">
            <a:avLst/>
          </a:prstGeom>
        </p:spPr>
        <p:txBody>
          <a:bodyPr lIns="0" tIns="0" rIns="0" bIns="0" rtlCol="0" anchor="t">
            <a:spAutoFit/>
          </a:bodyPr>
          <a:lstStyle/>
          <a:p>
            <a:pPr algn="ctr">
              <a:lnSpc>
                <a:spcPts val="4840"/>
              </a:lnSpc>
            </a:pPr>
            <a:r>
              <a:rPr lang="en-US" sz="3408">
                <a:solidFill>
                  <a:srgbClr val="FFDF8A"/>
                </a:solidFill>
                <a:latin typeface="Oswald Bold"/>
              </a:rPr>
              <a:t>W</a:t>
            </a:r>
            <a:r>
              <a:rPr lang="en-US" sz="3408">
                <a:solidFill>
                  <a:srgbClr val="000000"/>
                </a:solidFill>
                <a:latin typeface="Oswald Bold"/>
              </a:rPr>
              <a:t> </a:t>
            </a:r>
            <a:r>
              <a:rPr lang="en-US" sz="3408">
                <a:solidFill>
                  <a:srgbClr val="FDFBFB"/>
                </a:solidFill>
                <a:latin typeface="Oswald Bold"/>
              </a:rPr>
              <a:t>=  “addc” </a:t>
            </a:r>
          </a:p>
        </p:txBody>
      </p:sp>
      <p:sp>
        <p:nvSpPr>
          <p:cNvPr id="51" name="TextBox 51"/>
          <p:cNvSpPr txBox="1"/>
          <p:nvPr/>
        </p:nvSpPr>
        <p:spPr>
          <a:xfrm>
            <a:off x="924718" y="4186996"/>
            <a:ext cx="3416498" cy="491295"/>
          </a:xfrm>
          <a:prstGeom prst="rect">
            <a:avLst/>
          </a:prstGeom>
        </p:spPr>
        <p:txBody>
          <a:bodyPr lIns="0" tIns="0" rIns="0" bIns="0" rtlCol="0" anchor="t">
            <a:spAutoFit/>
          </a:bodyPr>
          <a:lstStyle/>
          <a:p>
            <a:pPr algn="ctr">
              <a:lnSpc>
                <a:spcPts val="4076"/>
              </a:lnSpc>
            </a:pPr>
            <a:r>
              <a:rPr lang="en-US" sz="2870">
                <a:solidFill>
                  <a:srgbClr val="FFDF8A"/>
                </a:solidFill>
                <a:latin typeface="Oswald Bold"/>
              </a:rPr>
              <a:t>Context-Free Grammer</a:t>
            </a:r>
          </a:p>
        </p:txBody>
      </p:sp>
      <p:sp>
        <p:nvSpPr>
          <p:cNvPr id="52" name="TextBox 52"/>
          <p:cNvSpPr txBox="1"/>
          <p:nvPr/>
        </p:nvSpPr>
        <p:spPr>
          <a:xfrm>
            <a:off x="874174" y="6441041"/>
            <a:ext cx="3467042" cy="491295"/>
          </a:xfrm>
          <a:prstGeom prst="rect">
            <a:avLst/>
          </a:prstGeom>
        </p:spPr>
        <p:txBody>
          <a:bodyPr lIns="0" tIns="0" rIns="0" bIns="0" rtlCol="0" anchor="t">
            <a:spAutoFit/>
          </a:bodyPr>
          <a:lstStyle/>
          <a:p>
            <a:pPr algn="ctr">
              <a:lnSpc>
                <a:spcPts val="4076"/>
              </a:lnSpc>
            </a:pPr>
            <a:r>
              <a:rPr lang="en-US" sz="2870">
                <a:solidFill>
                  <a:srgbClr val="FFDF8A"/>
                </a:solidFill>
                <a:latin typeface="Oswald Bold"/>
              </a:rPr>
              <a:t>Input String</a:t>
            </a:r>
          </a:p>
        </p:txBody>
      </p:sp>
      <p:sp>
        <p:nvSpPr>
          <p:cNvPr id="53" name="TextBox 53"/>
          <p:cNvSpPr txBox="1"/>
          <p:nvPr/>
        </p:nvSpPr>
        <p:spPr>
          <a:xfrm>
            <a:off x="5909029" y="3992338"/>
            <a:ext cx="671246" cy="320606"/>
          </a:xfrm>
          <a:prstGeom prst="rect">
            <a:avLst/>
          </a:prstGeom>
        </p:spPr>
        <p:txBody>
          <a:bodyPr lIns="0" tIns="0" rIns="0" bIns="0" rtlCol="0" anchor="t">
            <a:spAutoFit/>
          </a:bodyPr>
          <a:lstStyle/>
          <a:p>
            <a:pPr algn="ctr">
              <a:lnSpc>
                <a:spcPts val="2650"/>
              </a:lnSpc>
            </a:pPr>
            <a:r>
              <a:rPr lang="en-US" sz="1893">
                <a:solidFill>
                  <a:srgbClr val="000000"/>
                </a:solidFill>
                <a:latin typeface="Canva Sans Bold"/>
              </a:rPr>
              <a:t>S</a:t>
            </a:r>
          </a:p>
        </p:txBody>
      </p:sp>
      <p:sp>
        <p:nvSpPr>
          <p:cNvPr id="54" name="TextBox 54"/>
          <p:cNvSpPr txBox="1"/>
          <p:nvPr/>
        </p:nvSpPr>
        <p:spPr>
          <a:xfrm>
            <a:off x="9391609" y="3964915"/>
            <a:ext cx="671246" cy="320606"/>
          </a:xfrm>
          <a:prstGeom prst="rect">
            <a:avLst/>
          </a:prstGeom>
        </p:spPr>
        <p:txBody>
          <a:bodyPr lIns="0" tIns="0" rIns="0" bIns="0" rtlCol="0" anchor="t">
            <a:spAutoFit/>
          </a:bodyPr>
          <a:lstStyle/>
          <a:p>
            <a:pPr algn="ctr">
              <a:lnSpc>
                <a:spcPts val="2650"/>
              </a:lnSpc>
            </a:pPr>
            <a:r>
              <a:rPr lang="en-US" sz="1893">
                <a:solidFill>
                  <a:srgbClr val="000000"/>
                </a:solidFill>
                <a:latin typeface="Canva Sans Bold"/>
              </a:rPr>
              <a:t>S</a:t>
            </a:r>
          </a:p>
        </p:txBody>
      </p:sp>
      <p:sp>
        <p:nvSpPr>
          <p:cNvPr id="55" name="TextBox 55"/>
          <p:cNvSpPr txBox="1"/>
          <p:nvPr/>
        </p:nvSpPr>
        <p:spPr>
          <a:xfrm>
            <a:off x="12773567" y="4086085"/>
            <a:ext cx="671246" cy="320606"/>
          </a:xfrm>
          <a:prstGeom prst="rect">
            <a:avLst/>
          </a:prstGeom>
        </p:spPr>
        <p:txBody>
          <a:bodyPr lIns="0" tIns="0" rIns="0" bIns="0" rtlCol="0" anchor="t">
            <a:spAutoFit/>
          </a:bodyPr>
          <a:lstStyle/>
          <a:p>
            <a:pPr algn="ctr">
              <a:lnSpc>
                <a:spcPts val="2650"/>
              </a:lnSpc>
            </a:pPr>
            <a:r>
              <a:rPr lang="en-US" sz="1893">
                <a:solidFill>
                  <a:srgbClr val="000000"/>
                </a:solidFill>
                <a:latin typeface="Canva Sans Bold"/>
              </a:rPr>
              <a:t>S</a:t>
            </a:r>
          </a:p>
        </p:txBody>
      </p:sp>
      <p:sp>
        <p:nvSpPr>
          <p:cNvPr id="56" name="TextBox 56"/>
          <p:cNvSpPr txBox="1"/>
          <p:nvPr/>
        </p:nvSpPr>
        <p:spPr>
          <a:xfrm>
            <a:off x="16009441" y="4007018"/>
            <a:ext cx="671246" cy="320606"/>
          </a:xfrm>
          <a:prstGeom prst="rect">
            <a:avLst/>
          </a:prstGeom>
        </p:spPr>
        <p:txBody>
          <a:bodyPr lIns="0" tIns="0" rIns="0" bIns="0" rtlCol="0" anchor="t">
            <a:spAutoFit/>
          </a:bodyPr>
          <a:lstStyle/>
          <a:p>
            <a:pPr algn="ctr">
              <a:lnSpc>
                <a:spcPts val="2650"/>
              </a:lnSpc>
            </a:pPr>
            <a:r>
              <a:rPr lang="en-US" sz="1893">
                <a:solidFill>
                  <a:srgbClr val="000000"/>
                </a:solidFill>
                <a:latin typeface="Canva Sans Bold"/>
              </a:rPr>
              <a:t>S</a:t>
            </a:r>
          </a:p>
        </p:txBody>
      </p:sp>
      <p:sp>
        <p:nvSpPr>
          <p:cNvPr id="57" name="TextBox 57"/>
          <p:cNvSpPr txBox="1"/>
          <p:nvPr/>
        </p:nvSpPr>
        <p:spPr>
          <a:xfrm>
            <a:off x="5336650" y="4671706"/>
            <a:ext cx="671246" cy="320606"/>
          </a:xfrm>
          <a:prstGeom prst="rect">
            <a:avLst/>
          </a:prstGeom>
        </p:spPr>
        <p:txBody>
          <a:bodyPr lIns="0" tIns="0" rIns="0" bIns="0" rtlCol="0" anchor="t">
            <a:spAutoFit/>
          </a:bodyPr>
          <a:lstStyle/>
          <a:p>
            <a:pPr algn="ctr">
              <a:lnSpc>
                <a:spcPts val="2650"/>
              </a:lnSpc>
            </a:pPr>
            <a:r>
              <a:rPr lang="en-US" sz="1893">
                <a:solidFill>
                  <a:srgbClr val="000000"/>
                </a:solidFill>
                <a:latin typeface="Canva Sans Bold"/>
              </a:rPr>
              <a:t>a</a:t>
            </a:r>
          </a:p>
        </p:txBody>
      </p:sp>
      <p:sp>
        <p:nvSpPr>
          <p:cNvPr id="58" name="TextBox 58"/>
          <p:cNvSpPr txBox="1"/>
          <p:nvPr/>
        </p:nvSpPr>
        <p:spPr>
          <a:xfrm>
            <a:off x="8819230" y="4644283"/>
            <a:ext cx="671246" cy="320606"/>
          </a:xfrm>
          <a:prstGeom prst="rect">
            <a:avLst/>
          </a:prstGeom>
        </p:spPr>
        <p:txBody>
          <a:bodyPr lIns="0" tIns="0" rIns="0" bIns="0" rtlCol="0" anchor="t">
            <a:spAutoFit/>
          </a:bodyPr>
          <a:lstStyle/>
          <a:p>
            <a:pPr algn="ctr">
              <a:lnSpc>
                <a:spcPts val="2650"/>
              </a:lnSpc>
            </a:pPr>
            <a:r>
              <a:rPr lang="en-US" sz="1893">
                <a:solidFill>
                  <a:srgbClr val="000000"/>
                </a:solidFill>
                <a:latin typeface="Canva Sans Bold"/>
              </a:rPr>
              <a:t>a</a:t>
            </a:r>
          </a:p>
        </p:txBody>
      </p:sp>
      <p:sp>
        <p:nvSpPr>
          <p:cNvPr id="59" name="TextBox 59"/>
          <p:cNvSpPr txBox="1"/>
          <p:nvPr/>
        </p:nvSpPr>
        <p:spPr>
          <a:xfrm>
            <a:off x="12369374" y="4720373"/>
            <a:ext cx="671246" cy="320606"/>
          </a:xfrm>
          <a:prstGeom prst="rect">
            <a:avLst/>
          </a:prstGeom>
        </p:spPr>
        <p:txBody>
          <a:bodyPr lIns="0" tIns="0" rIns="0" bIns="0" rtlCol="0" anchor="t">
            <a:spAutoFit/>
          </a:bodyPr>
          <a:lstStyle/>
          <a:p>
            <a:pPr algn="ctr">
              <a:lnSpc>
                <a:spcPts val="2650"/>
              </a:lnSpc>
            </a:pPr>
            <a:r>
              <a:rPr lang="en-US" sz="1893">
                <a:solidFill>
                  <a:srgbClr val="000000"/>
                </a:solidFill>
                <a:latin typeface="Canva Sans Bold"/>
              </a:rPr>
              <a:t>a</a:t>
            </a:r>
          </a:p>
        </p:txBody>
      </p:sp>
      <p:sp>
        <p:nvSpPr>
          <p:cNvPr id="60" name="TextBox 60"/>
          <p:cNvSpPr txBox="1"/>
          <p:nvPr/>
        </p:nvSpPr>
        <p:spPr>
          <a:xfrm>
            <a:off x="15605248" y="4641306"/>
            <a:ext cx="671246" cy="320606"/>
          </a:xfrm>
          <a:prstGeom prst="rect">
            <a:avLst/>
          </a:prstGeom>
        </p:spPr>
        <p:txBody>
          <a:bodyPr lIns="0" tIns="0" rIns="0" bIns="0" rtlCol="0" anchor="t">
            <a:spAutoFit/>
          </a:bodyPr>
          <a:lstStyle/>
          <a:p>
            <a:pPr algn="ctr">
              <a:lnSpc>
                <a:spcPts val="2650"/>
              </a:lnSpc>
            </a:pPr>
            <a:r>
              <a:rPr lang="en-US" sz="1893">
                <a:solidFill>
                  <a:srgbClr val="000000"/>
                </a:solidFill>
                <a:latin typeface="Canva Sans Bold"/>
              </a:rPr>
              <a:t>a</a:t>
            </a:r>
          </a:p>
        </p:txBody>
      </p:sp>
      <p:sp>
        <p:nvSpPr>
          <p:cNvPr id="61" name="TextBox 61"/>
          <p:cNvSpPr txBox="1"/>
          <p:nvPr/>
        </p:nvSpPr>
        <p:spPr>
          <a:xfrm>
            <a:off x="5947252" y="5391147"/>
            <a:ext cx="671246" cy="320606"/>
          </a:xfrm>
          <a:prstGeom prst="rect">
            <a:avLst/>
          </a:prstGeom>
        </p:spPr>
        <p:txBody>
          <a:bodyPr lIns="0" tIns="0" rIns="0" bIns="0" rtlCol="0" anchor="t">
            <a:spAutoFit/>
          </a:bodyPr>
          <a:lstStyle/>
          <a:p>
            <a:pPr algn="ctr">
              <a:lnSpc>
                <a:spcPts val="2650"/>
              </a:lnSpc>
            </a:pPr>
            <a:r>
              <a:rPr lang="en-US" sz="1893">
                <a:solidFill>
                  <a:srgbClr val="000000"/>
                </a:solidFill>
                <a:latin typeface="Canva Sans Bold"/>
              </a:rPr>
              <a:t>b</a:t>
            </a:r>
          </a:p>
        </p:txBody>
      </p:sp>
      <p:sp>
        <p:nvSpPr>
          <p:cNvPr id="62" name="TextBox 62"/>
          <p:cNvSpPr txBox="1"/>
          <p:nvPr/>
        </p:nvSpPr>
        <p:spPr>
          <a:xfrm>
            <a:off x="9429831" y="5363724"/>
            <a:ext cx="671246" cy="320606"/>
          </a:xfrm>
          <a:prstGeom prst="rect">
            <a:avLst/>
          </a:prstGeom>
        </p:spPr>
        <p:txBody>
          <a:bodyPr lIns="0" tIns="0" rIns="0" bIns="0" rtlCol="0" anchor="t">
            <a:spAutoFit/>
          </a:bodyPr>
          <a:lstStyle/>
          <a:p>
            <a:pPr algn="ctr">
              <a:lnSpc>
                <a:spcPts val="2650"/>
              </a:lnSpc>
            </a:pPr>
            <a:r>
              <a:rPr lang="en-US" sz="1893">
                <a:solidFill>
                  <a:srgbClr val="000000"/>
                </a:solidFill>
                <a:latin typeface="Canva Sans Bold"/>
              </a:rPr>
              <a:t>c</a:t>
            </a:r>
          </a:p>
        </p:txBody>
      </p:sp>
      <p:sp>
        <p:nvSpPr>
          <p:cNvPr id="63" name="TextBox 63"/>
          <p:cNvSpPr txBox="1"/>
          <p:nvPr/>
        </p:nvSpPr>
        <p:spPr>
          <a:xfrm>
            <a:off x="12811789" y="5366506"/>
            <a:ext cx="671246" cy="320606"/>
          </a:xfrm>
          <a:prstGeom prst="rect">
            <a:avLst/>
          </a:prstGeom>
        </p:spPr>
        <p:txBody>
          <a:bodyPr lIns="0" tIns="0" rIns="0" bIns="0" rtlCol="0" anchor="t">
            <a:spAutoFit/>
          </a:bodyPr>
          <a:lstStyle/>
          <a:p>
            <a:pPr algn="ctr">
              <a:lnSpc>
                <a:spcPts val="2650"/>
              </a:lnSpc>
            </a:pPr>
            <a:r>
              <a:rPr lang="en-US" sz="1893">
                <a:solidFill>
                  <a:srgbClr val="000000"/>
                </a:solidFill>
                <a:latin typeface="Canva Sans Bold"/>
              </a:rPr>
              <a:t>d</a:t>
            </a:r>
          </a:p>
        </p:txBody>
      </p:sp>
      <p:sp>
        <p:nvSpPr>
          <p:cNvPr id="64" name="TextBox 64"/>
          <p:cNvSpPr txBox="1"/>
          <p:nvPr/>
        </p:nvSpPr>
        <p:spPr>
          <a:xfrm>
            <a:off x="15956964" y="5287439"/>
            <a:ext cx="671246" cy="320606"/>
          </a:xfrm>
          <a:prstGeom prst="rect">
            <a:avLst/>
          </a:prstGeom>
        </p:spPr>
        <p:txBody>
          <a:bodyPr lIns="0" tIns="0" rIns="0" bIns="0" rtlCol="0" anchor="t">
            <a:spAutoFit/>
          </a:bodyPr>
          <a:lstStyle/>
          <a:p>
            <a:pPr algn="ctr">
              <a:lnSpc>
                <a:spcPts val="2650"/>
              </a:lnSpc>
            </a:pPr>
            <a:r>
              <a:rPr lang="en-US" sz="1893">
                <a:solidFill>
                  <a:srgbClr val="000000"/>
                </a:solidFill>
                <a:latin typeface="Canva Sans Bold"/>
              </a:rPr>
              <a:t>d</a:t>
            </a:r>
          </a:p>
        </p:txBody>
      </p:sp>
      <p:sp>
        <p:nvSpPr>
          <p:cNvPr id="65" name="TextBox 65"/>
          <p:cNvSpPr txBox="1"/>
          <p:nvPr/>
        </p:nvSpPr>
        <p:spPr>
          <a:xfrm>
            <a:off x="16403307" y="5326461"/>
            <a:ext cx="671246" cy="320606"/>
          </a:xfrm>
          <a:prstGeom prst="rect">
            <a:avLst/>
          </a:prstGeom>
        </p:spPr>
        <p:txBody>
          <a:bodyPr lIns="0" tIns="0" rIns="0" bIns="0" rtlCol="0" anchor="t">
            <a:spAutoFit/>
          </a:bodyPr>
          <a:lstStyle/>
          <a:p>
            <a:pPr algn="ctr">
              <a:lnSpc>
                <a:spcPts val="2650"/>
              </a:lnSpc>
            </a:pPr>
            <a:r>
              <a:rPr lang="en-US" sz="1893">
                <a:solidFill>
                  <a:srgbClr val="000000"/>
                </a:solidFill>
                <a:latin typeface="Canva Sans Bold"/>
              </a:rPr>
              <a:t>d</a:t>
            </a:r>
          </a:p>
        </p:txBody>
      </p:sp>
      <p:sp>
        <p:nvSpPr>
          <p:cNvPr id="66" name="TextBox 66"/>
          <p:cNvSpPr txBox="1"/>
          <p:nvPr/>
        </p:nvSpPr>
        <p:spPr>
          <a:xfrm>
            <a:off x="13520855" y="5371064"/>
            <a:ext cx="671246" cy="320606"/>
          </a:xfrm>
          <a:prstGeom prst="rect">
            <a:avLst/>
          </a:prstGeom>
        </p:spPr>
        <p:txBody>
          <a:bodyPr lIns="0" tIns="0" rIns="0" bIns="0" rtlCol="0" anchor="t">
            <a:spAutoFit/>
          </a:bodyPr>
          <a:lstStyle/>
          <a:p>
            <a:pPr algn="ctr">
              <a:lnSpc>
                <a:spcPts val="2650"/>
              </a:lnSpc>
            </a:pPr>
            <a:r>
              <a:rPr lang="en-US" sz="1893">
                <a:solidFill>
                  <a:srgbClr val="000000"/>
                </a:solidFill>
                <a:latin typeface="Canva Sans Bold"/>
              </a:rPr>
              <a:t>c</a:t>
            </a:r>
          </a:p>
        </p:txBody>
      </p:sp>
      <p:sp>
        <p:nvSpPr>
          <p:cNvPr id="67" name="TextBox 67"/>
          <p:cNvSpPr txBox="1"/>
          <p:nvPr/>
        </p:nvSpPr>
        <p:spPr>
          <a:xfrm>
            <a:off x="16925186" y="5323652"/>
            <a:ext cx="671246" cy="320606"/>
          </a:xfrm>
          <a:prstGeom prst="rect">
            <a:avLst/>
          </a:prstGeom>
        </p:spPr>
        <p:txBody>
          <a:bodyPr lIns="0" tIns="0" rIns="0" bIns="0" rtlCol="0" anchor="t">
            <a:spAutoFit/>
          </a:bodyPr>
          <a:lstStyle/>
          <a:p>
            <a:pPr algn="ctr">
              <a:lnSpc>
                <a:spcPts val="2650"/>
              </a:lnSpc>
            </a:pPr>
            <a:r>
              <a:rPr lang="en-US" sz="1893">
                <a:solidFill>
                  <a:srgbClr val="000000"/>
                </a:solidFill>
                <a:latin typeface="Canva Sans Bold"/>
              </a:rPr>
              <a:t>c</a:t>
            </a:r>
          </a:p>
        </p:txBody>
      </p:sp>
      <p:sp>
        <p:nvSpPr>
          <p:cNvPr id="68" name="TextBox 68"/>
          <p:cNvSpPr txBox="1"/>
          <p:nvPr/>
        </p:nvSpPr>
        <p:spPr>
          <a:xfrm>
            <a:off x="5909029" y="4671706"/>
            <a:ext cx="671246" cy="320606"/>
          </a:xfrm>
          <a:prstGeom prst="rect">
            <a:avLst/>
          </a:prstGeom>
        </p:spPr>
        <p:txBody>
          <a:bodyPr lIns="0" tIns="0" rIns="0" bIns="0" rtlCol="0" anchor="t">
            <a:spAutoFit/>
          </a:bodyPr>
          <a:lstStyle/>
          <a:p>
            <a:pPr algn="ctr">
              <a:lnSpc>
                <a:spcPts val="2650"/>
              </a:lnSpc>
            </a:pPr>
            <a:r>
              <a:rPr lang="en-US" sz="1893">
                <a:solidFill>
                  <a:srgbClr val="000000"/>
                </a:solidFill>
                <a:latin typeface="Canva Sans Bold"/>
              </a:rPr>
              <a:t>A</a:t>
            </a:r>
          </a:p>
        </p:txBody>
      </p:sp>
      <p:sp>
        <p:nvSpPr>
          <p:cNvPr id="69" name="TextBox 69"/>
          <p:cNvSpPr txBox="1"/>
          <p:nvPr/>
        </p:nvSpPr>
        <p:spPr>
          <a:xfrm>
            <a:off x="9391609" y="4644283"/>
            <a:ext cx="671246" cy="320606"/>
          </a:xfrm>
          <a:prstGeom prst="rect">
            <a:avLst/>
          </a:prstGeom>
        </p:spPr>
        <p:txBody>
          <a:bodyPr lIns="0" tIns="0" rIns="0" bIns="0" rtlCol="0" anchor="t">
            <a:spAutoFit/>
          </a:bodyPr>
          <a:lstStyle/>
          <a:p>
            <a:pPr algn="ctr">
              <a:lnSpc>
                <a:spcPts val="2650"/>
              </a:lnSpc>
            </a:pPr>
            <a:r>
              <a:rPr lang="en-US" sz="1893">
                <a:solidFill>
                  <a:srgbClr val="000000"/>
                </a:solidFill>
                <a:latin typeface="Canva Sans Bold"/>
              </a:rPr>
              <a:t>A</a:t>
            </a:r>
          </a:p>
        </p:txBody>
      </p:sp>
      <p:sp>
        <p:nvSpPr>
          <p:cNvPr id="70" name="TextBox 70"/>
          <p:cNvSpPr txBox="1"/>
          <p:nvPr/>
        </p:nvSpPr>
        <p:spPr>
          <a:xfrm>
            <a:off x="13167433" y="4733370"/>
            <a:ext cx="671246" cy="320606"/>
          </a:xfrm>
          <a:prstGeom prst="rect">
            <a:avLst/>
          </a:prstGeom>
        </p:spPr>
        <p:txBody>
          <a:bodyPr lIns="0" tIns="0" rIns="0" bIns="0" rtlCol="0" anchor="t">
            <a:spAutoFit/>
          </a:bodyPr>
          <a:lstStyle/>
          <a:p>
            <a:pPr algn="ctr">
              <a:lnSpc>
                <a:spcPts val="2650"/>
              </a:lnSpc>
            </a:pPr>
            <a:r>
              <a:rPr lang="en-US" sz="1893">
                <a:solidFill>
                  <a:srgbClr val="000000"/>
                </a:solidFill>
                <a:latin typeface="Canva Sans Bold"/>
              </a:rPr>
              <a:t>B</a:t>
            </a:r>
          </a:p>
        </p:txBody>
      </p:sp>
      <p:sp>
        <p:nvSpPr>
          <p:cNvPr id="71" name="TextBox 71"/>
          <p:cNvSpPr txBox="1"/>
          <p:nvPr/>
        </p:nvSpPr>
        <p:spPr>
          <a:xfrm>
            <a:off x="16403307" y="4654303"/>
            <a:ext cx="671246" cy="320606"/>
          </a:xfrm>
          <a:prstGeom prst="rect">
            <a:avLst/>
          </a:prstGeom>
        </p:spPr>
        <p:txBody>
          <a:bodyPr lIns="0" tIns="0" rIns="0" bIns="0" rtlCol="0" anchor="t">
            <a:spAutoFit/>
          </a:bodyPr>
          <a:lstStyle/>
          <a:p>
            <a:pPr algn="ctr">
              <a:lnSpc>
                <a:spcPts val="2650"/>
              </a:lnSpc>
            </a:pPr>
            <a:r>
              <a:rPr lang="en-US" sz="1893">
                <a:solidFill>
                  <a:srgbClr val="000000"/>
                </a:solidFill>
                <a:latin typeface="Canva Sans Bold"/>
              </a:rPr>
              <a:t>B</a:t>
            </a:r>
          </a:p>
        </p:txBody>
      </p:sp>
      <p:sp>
        <p:nvSpPr>
          <p:cNvPr id="72" name="TextBox 72"/>
          <p:cNvSpPr txBox="1"/>
          <p:nvPr/>
        </p:nvSpPr>
        <p:spPr>
          <a:xfrm>
            <a:off x="6530269" y="4671706"/>
            <a:ext cx="671246" cy="320606"/>
          </a:xfrm>
          <a:prstGeom prst="rect">
            <a:avLst/>
          </a:prstGeom>
        </p:spPr>
        <p:txBody>
          <a:bodyPr lIns="0" tIns="0" rIns="0" bIns="0" rtlCol="0" anchor="t">
            <a:spAutoFit/>
          </a:bodyPr>
          <a:lstStyle/>
          <a:p>
            <a:pPr algn="ctr">
              <a:lnSpc>
                <a:spcPts val="2650"/>
              </a:lnSpc>
            </a:pPr>
            <a:r>
              <a:rPr lang="en-US" sz="1893">
                <a:solidFill>
                  <a:srgbClr val="000000"/>
                </a:solidFill>
                <a:latin typeface="Canva Sans Bold"/>
              </a:rPr>
              <a:t>d</a:t>
            </a:r>
          </a:p>
        </p:txBody>
      </p:sp>
      <p:sp>
        <p:nvSpPr>
          <p:cNvPr id="73" name="TextBox 73"/>
          <p:cNvSpPr txBox="1"/>
          <p:nvPr/>
        </p:nvSpPr>
        <p:spPr>
          <a:xfrm>
            <a:off x="10012848" y="4644283"/>
            <a:ext cx="671246" cy="320606"/>
          </a:xfrm>
          <a:prstGeom prst="rect">
            <a:avLst/>
          </a:prstGeom>
        </p:spPr>
        <p:txBody>
          <a:bodyPr lIns="0" tIns="0" rIns="0" bIns="0" rtlCol="0" anchor="t">
            <a:spAutoFit/>
          </a:bodyPr>
          <a:lstStyle/>
          <a:p>
            <a:pPr algn="ctr">
              <a:lnSpc>
                <a:spcPts val="2650"/>
              </a:lnSpc>
            </a:pPr>
            <a:r>
              <a:rPr lang="en-US" sz="1893">
                <a:solidFill>
                  <a:srgbClr val="000000"/>
                </a:solidFill>
                <a:latin typeface="Canva Sans Bold"/>
              </a:rPr>
              <a:t>d</a:t>
            </a:r>
          </a:p>
        </p:txBody>
      </p:sp>
      <p:sp>
        <p:nvSpPr>
          <p:cNvPr id="74" name="TextBox 74"/>
          <p:cNvSpPr txBox="1"/>
          <p:nvPr/>
        </p:nvSpPr>
        <p:spPr>
          <a:xfrm>
            <a:off x="5336650" y="5694675"/>
            <a:ext cx="1932491" cy="1052172"/>
          </a:xfrm>
          <a:prstGeom prst="rect">
            <a:avLst/>
          </a:prstGeom>
        </p:spPr>
        <p:txBody>
          <a:bodyPr lIns="0" tIns="0" rIns="0" bIns="0" rtlCol="0" anchor="t">
            <a:spAutoFit/>
          </a:bodyPr>
          <a:lstStyle/>
          <a:p>
            <a:pPr>
              <a:lnSpc>
                <a:spcPts val="4244"/>
              </a:lnSpc>
            </a:pPr>
            <a:r>
              <a:rPr lang="en-US" sz="3098">
                <a:solidFill>
                  <a:srgbClr val="B40101"/>
                </a:solidFill>
                <a:latin typeface="Oswald Bold"/>
              </a:rPr>
              <a:t>W’ = “abd”</a:t>
            </a:r>
          </a:p>
          <a:p>
            <a:pPr>
              <a:lnSpc>
                <a:spcPts val="4244"/>
              </a:lnSpc>
            </a:pPr>
            <a:r>
              <a:rPr lang="en-US" sz="3098">
                <a:solidFill>
                  <a:srgbClr val="1A1A1A"/>
                </a:solidFill>
                <a:latin typeface="Oswald Bold"/>
              </a:rPr>
              <a:t>W =  “addc” </a:t>
            </a:r>
          </a:p>
        </p:txBody>
      </p:sp>
      <p:sp>
        <p:nvSpPr>
          <p:cNvPr id="75" name="TextBox 75"/>
          <p:cNvSpPr txBox="1"/>
          <p:nvPr/>
        </p:nvSpPr>
        <p:spPr>
          <a:xfrm>
            <a:off x="8819230" y="5667251"/>
            <a:ext cx="1932491" cy="1052172"/>
          </a:xfrm>
          <a:prstGeom prst="rect">
            <a:avLst/>
          </a:prstGeom>
        </p:spPr>
        <p:txBody>
          <a:bodyPr lIns="0" tIns="0" rIns="0" bIns="0" rtlCol="0" anchor="t">
            <a:spAutoFit/>
          </a:bodyPr>
          <a:lstStyle/>
          <a:p>
            <a:pPr>
              <a:lnSpc>
                <a:spcPts val="4244"/>
              </a:lnSpc>
            </a:pPr>
            <a:r>
              <a:rPr lang="en-US" sz="3098">
                <a:solidFill>
                  <a:srgbClr val="B40101"/>
                </a:solidFill>
                <a:latin typeface="Oswald Bold"/>
              </a:rPr>
              <a:t>W’ = “acd”</a:t>
            </a:r>
          </a:p>
          <a:p>
            <a:pPr>
              <a:lnSpc>
                <a:spcPts val="4244"/>
              </a:lnSpc>
            </a:pPr>
            <a:r>
              <a:rPr lang="en-US" sz="3098">
                <a:solidFill>
                  <a:srgbClr val="1A1A1A"/>
                </a:solidFill>
                <a:latin typeface="Oswald Bold"/>
              </a:rPr>
              <a:t>W =  “addc” </a:t>
            </a:r>
          </a:p>
        </p:txBody>
      </p:sp>
      <p:sp>
        <p:nvSpPr>
          <p:cNvPr id="76" name="TextBox 76"/>
          <p:cNvSpPr txBox="1"/>
          <p:nvPr/>
        </p:nvSpPr>
        <p:spPr>
          <a:xfrm>
            <a:off x="12313639" y="5773741"/>
            <a:ext cx="1932491" cy="1052172"/>
          </a:xfrm>
          <a:prstGeom prst="rect">
            <a:avLst/>
          </a:prstGeom>
        </p:spPr>
        <p:txBody>
          <a:bodyPr lIns="0" tIns="0" rIns="0" bIns="0" rtlCol="0" anchor="t">
            <a:spAutoFit/>
          </a:bodyPr>
          <a:lstStyle/>
          <a:p>
            <a:pPr>
              <a:lnSpc>
                <a:spcPts val="4244"/>
              </a:lnSpc>
            </a:pPr>
            <a:r>
              <a:rPr lang="en-US" sz="3098">
                <a:solidFill>
                  <a:srgbClr val="B40101"/>
                </a:solidFill>
                <a:latin typeface="Oswald Bold"/>
              </a:rPr>
              <a:t>W’ = “adc”</a:t>
            </a:r>
          </a:p>
          <a:p>
            <a:pPr>
              <a:lnSpc>
                <a:spcPts val="4244"/>
              </a:lnSpc>
            </a:pPr>
            <a:r>
              <a:rPr lang="en-US" sz="3098">
                <a:solidFill>
                  <a:srgbClr val="1A1A1A"/>
                </a:solidFill>
                <a:latin typeface="Oswald Bold"/>
              </a:rPr>
              <a:t>W =  “addc” </a:t>
            </a:r>
          </a:p>
        </p:txBody>
      </p:sp>
      <p:sp>
        <p:nvSpPr>
          <p:cNvPr id="77" name="TextBox 77"/>
          <p:cNvSpPr txBox="1"/>
          <p:nvPr/>
        </p:nvSpPr>
        <p:spPr>
          <a:xfrm>
            <a:off x="15549513" y="5694675"/>
            <a:ext cx="1932491" cy="1052172"/>
          </a:xfrm>
          <a:prstGeom prst="rect">
            <a:avLst/>
          </a:prstGeom>
        </p:spPr>
        <p:txBody>
          <a:bodyPr lIns="0" tIns="0" rIns="0" bIns="0" rtlCol="0" anchor="t">
            <a:spAutoFit/>
          </a:bodyPr>
          <a:lstStyle/>
          <a:p>
            <a:pPr>
              <a:lnSpc>
                <a:spcPts val="4244"/>
              </a:lnSpc>
            </a:pPr>
            <a:r>
              <a:rPr lang="en-US" sz="3098">
                <a:solidFill>
                  <a:srgbClr val="01B403"/>
                </a:solidFill>
                <a:latin typeface="Oswald Bold"/>
              </a:rPr>
              <a:t>W’ = “addc”</a:t>
            </a:r>
          </a:p>
          <a:p>
            <a:pPr>
              <a:lnSpc>
                <a:spcPts val="4244"/>
              </a:lnSpc>
            </a:pPr>
            <a:r>
              <a:rPr lang="en-US" sz="3098">
                <a:solidFill>
                  <a:srgbClr val="1A1A1A"/>
                </a:solidFill>
                <a:latin typeface="Oswald Bold"/>
              </a:rPr>
              <a:t>W =  “addc” </a:t>
            </a:r>
          </a:p>
        </p:txBody>
      </p:sp>
      <p:sp>
        <p:nvSpPr>
          <p:cNvPr id="78" name="TextBox 78"/>
          <p:cNvSpPr txBox="1"/>
          <p:nvPr/>
        </p:nvSpPr>
        <p:spPr>
          <a:xfrm>
            <a:off x="15281977" y="7288913"/>
            <a:ext cx="2692466" cy="372700"/>
          </a:xfrm>
          <a:prstGeom prst="rect">
            <a:avLst/>
          </a:prstGeom>
        </p:spPr>
        <p:txBody>
          <a:bodyPr lIns="0" tIns="0" rIns="0" bIns="0" rtlCol="0" anchor="t">
            <a:spAutoFit/>
          </a:bodyPr>
          <a:lstStyle/>
          <a:p>
            <a:pPr>
              <a:lnSpc>
                <a:spcPts val="3092"/>
              </a:lnSpc>
            </a:pPr>
            <a:r>
              <a:rPr lang="en-US" sz="2208">
                <a:solidFill>
                  <a:srgbClr val="000000"/>
                </a:solidFill>
                <a:latin typeface="Canva Sans Bold"/>
              </a:rPr>
              <a:t>Match is Successful</a:t>
            </a:r>
          </a:p>
        </p:txBody>
      </p:sp>
      <p:sp>
        <p:nvSpPr>
          <p:cNvPr id="79" name="TextBox 79"/>
          <p:cNvSpPr txBox="1"/>
          <p:nvPr/>
        </p:nvSpPr>
        <p:spPr>
          <a:xfrm>
            <a:off x="12048191" y="7288913"/>
            <a:ext cx="2909732" cy="372700"/>
          </a:xfrm>
          <a:prstGeom prst="rect">
            <a:avLst/>
          </a:prstGeom>
        </p:spPr>
        <p:txBody>
          <a:bodyPr lIns="0" tIns="0" rIns="0" bIns="0" rtlCol="0" anchor="t">
            <a:spAutoFit/>
          </a:bodyPr>
          <a:lstStyle/>
          <a:p>
            <a:pPr>
              <a:lnSpc>
                <a:spcPts val="3092"/>
              </a:lnSpc>
            </a:pPr>
            <a:r>
              <a:rPr lang="en-US" sz="2208">
                <a:solidFill>
                  <a:srgbClr val="000000"/>
                </a:solidFill>
                <a:latin typeface="Canva Sans Bold"/>
              </a:rPr>
              <a:t>Match is Unuccessful</a:t>
            </a:r>
          </a:p>
        </p:txBody>
      </p:sp>
      <p:sp>
        <p:nvSpPr>
          <p:cNvPr id="80" name="TextBox 80"/>
          <p:cNvSpPr txBox="1"/>
          <p:nvPr/>
        </p:nvSpPr>
        <p:spPr>
          <a:xfrm>
            <a:off x="8528707" y="7326590"/>
            <a:ext cx="3048982" cy="372700"/>
          </a:xfrm>
          <a:prstGeom prst="rect">
            <a:avLst/>
          </a:prstGeom>
        </p:spPr>
        <p:txBody>
          <a:bodyPr lIns="0" tIns="0" rIns="0" bIns="0" rtlCol="0" anchor="t">
            <a:spAutoFit/>
          </a:bodyPr>
          <a:lstStyle/>
          <a:p>
            <a:pPr>
              <a:lnSpc>
                <a:spcPts val="3092"/>
              </a:lnSpc>
            </a:pPr>
            <a:r>
              <a:rPr lang="en-US" sz="2208">
                <a:solidFill>
                  <a:srgbClr val="000000"/>
                </a:solidFill>
                <a:latin typeface="Canva Sans Bold"/>
              </a:rPr>
              <a:t>Match is Unsuccessful</a:t>
            </a:r>
          </a:p>
        </p:txBody>
      </p:sp>
      <p:sp>
        <p:nvSpPr>
          <p:cNvPr id="81" name="TextBox 81"/>
          <p:cNvSpPr txBox="1"/>
          <p:nvPr/>
        </p:nvSpPr>
        <p:spPr>
          <a:xfrm>
            <a:off x="5055785" y="7288913"/>
            <a:ext cx="3048982" cy="372700"/>
          </a:xfrm>
          <a:prstGeom prst="rect">
            <a:avLst/>
          </a:prstGeom>
        </p:spPr>
        <p:txBody>
          <a:bodyPr lIns="0" tIns="0" rIns="0" bIns="0" rtlCol="0" anchor="t">
            <a:spAutoFit/>
          </a:bodyPr>
          <a:lstStyle/>
          <a:p>
            <a:pPr>
              <a:lnSpc>
                <a:spcPts val="3092"/>
              </a:lnSpc>
            </a:pPr>
            <a:r>
              <a:rPr lang="en-US" sz="2208">
                <a:solidFill>
                  <a:srgbClr val="000000"/>
                </a:solidFill>
                <a:latin typeface="Canva Sans Bold"/>
              </a:rPr>
              <a:t>Match is Unsuccessful</a:t>
            </a:r>
          </a:p>
        </p:txBody>
      </p:sp>
      <p:sp>
        <p:nvSpPr>
          <p:cNvPr id="82" name="TextBox 82"/>
          <p:cNvSpPr txBox="1"/>
          <p:nvPr/>
        </p:nvSpPr>
        <p:spPr>
          <a:xfrm>
            <a:off x="5280142" y="8630027"/>
            <a:ext cx="6284150" cy="1238250"/>
          </a:xfrm>
          <a:prstGeom prst="rect">
            <a:avLst/>
          </a:prstGeom>
        </p:spPr>
        <p:txBody>
          <a:bodyPr lIns="0" tIns="0" rIns="0" bIns="0" rtlCol="0" anchor="t">
            <a:spAutoFit/>
          </a:bodyPr>
          <a:lstStyle/>
          <a:p>
            <a:pPr marL="351189" lvl="1" indent="-175595" algn="just">
              <a:lnSpc>
                <a:spcPts val="1951"/>
              </a:lnSpc>
              <a:buFont typeface="Arial"/>
              <a:buChar char="•"/>
            </a:pPr>
            <a:r>
              <a:rPr lang="en-US" sz="1626">
                <a:solidFill>
                  <a:srgbClr val="F5FFF5"/>
                </a:solidFill>
                <a:latin typeface="Oswald Bold"/>
              </a:rPr>
              <a:t>If a parsing function reaches a point where it cannot proceed with any of the available production rules, it backtracks to the previous choice point. </a:t>
            </a:r>
          </a:p>
          <a:p>
            <a:pPr marL="351189" lvl="1" indent="-175595" algn="just">
              <a:lnSpc>
                <a:spcPts val="1951"/>
              </a:lnSpc>
              <a:buFont typeface="Arial"/>
              <a:buChar char="•"/>
            </a:pPr>
            <a:r>
              <a:rPr lang="en-US" sz="1626">
                <a:solidFill>
                  <a:srgbClr val="F5FFF5"/>
                </a:solidFill>
                <a:latin typeface="Oswald Bold"/>
              </a:rPr>
              <a:t>This means it undoes any partial parsing and tries a different alternative if available.</a:t>
            </a:r>
          </a:p>
        </p:txBody>
      </p:sp>
      <p:sp>
        <p:nvSpPr>
          <p:cNvPr id="83" name="TextBox 83"/>
          <p:cNvSpPr txBox="1"/>
          <p:nvPr/>
        </p:nvSpPr>
        <p:spPr>
          <a:xfrm>
            <a:off x="12772676" y="8783226"/>
            <a:ext cx="4858009" cy="742950"/>
          </a:xfrm>
          <a:prstGeom prst="rect">
            <a:avLst/>
          </a:prstGeom>
        </p:spPr>
        <p:txBody>
          <a:bodyPr lIns="0" tIns="0" rIns="0" bIns="0" rtlCol="0" anchor="t">
            <a:spAutoFit/>
          </a:bodyPr>
          <a:lstStyle/>
          <a:p>
            <a:pPr marL="351918" lvl="1" indent="-175959" algn="just">
              <a:lnSpc>
                <a:spcPts val="1956"/>
              </a:lnSpc>
              <a:buFont typeface="Arial"/>
              <a:buChar char="•"/>
            </a:pPr>
            <a:r>
              <a:rPr lang="en-US" sz="1630">
                <a:solidFill>
                  <a:srgbClr val="F5FFF5"/>
                </a:solidFill>
                <a:latin typeface="Oswald Bold"/>
              </a:rPr>
              <a:t>If the parser cannot find a valid parse for the input string, it raises a parsing error indicating that the input does not conform to the grammar.</a:t>
            </a:r>
          </a:p>
        </p:txBody>
      </p:sp>
      <p:sp>
        <p:nvSpPr>
          <p:cNvPr id="84" name="TextBox 84"/>
          <p:cNvSpPr txBox="1"/>
          <p:nvPr/>
        </p:nvSpPr>
        <p:spPr>
          <a:xfrm>
            <a:off x="7115352" y="8152104"/>
            <a:ext cx="2505365" cy="421092"/>
          </a:xfrm>
          <a:prstGeom prst="rect">
            <a:avLst/>
          </a:prstGeom>
        </p:spPr>
        <p:txBody>
          <a:bodyPr lIns="0" tIns="0" rIns="0" bIns="0" rtlCol="0" anchor="t">
            <a:spAutoFit/>
          </a:bodyPr>
          <a:lstStyle/>
          <a:p>
            <a:pPr algn="ctr">
              <a:lnSpc>
                <a:spcPts val="3506"/>
              </a:lnSpc>
            </a:pPr>
            <a:r>
              <a:rPr lang="en-US" sz="2469">
                <a:solidFill>
                  <a:srgbClr val="FFDF8A"/>
                </a:solidFill>
                <a:latin typeface="Oswald Bold"/>
              </a:rPr>
              <a:t>Backtracking</a:t>
            </a:r>
          </a:p>
        </p:txBody>
      </p:sp>
      <p:sp>
        <p:nvSpPr>
          <p:cNvPr id="85" name="TextBox 85"/>
          <p:cNvSpPr txBox="1"/>
          <p:nvPr/>
        </p:nvSpPr>
        <p:spPr>
          <a:xfrm>
            <a:off x="14058298" y="8261688"/>
            <a:ext cx="2286766" cy="416763"/>
          </a:xfrm>
          <a:prstGeom prst="rect">
            <a:avLst/>
          </a:prstGeom>
        </p:spPr>
        <p:txBody>
          <a:bodyPr lIns="0" tIns="0" rIns="0" bIns="0" rtlCol="0" anchor="t">
            <a:spAutoFit/>
          </a:bodyPr>
          <a:lstStyle/>
          <a:p>
            <a:pPr algn="ctr">
              <a:lnSpc>
                <a:spcPts val="3507"/>
              </a:lnSpc>
            </a:pPr>
            <a:r>
              <a:rPr lang="en-US" sz="2469">
                <a:solidFill>
                  <a:srgbClr val="FFDF8A"/>
                </a:solidFill>
                <a:latin typeface="Oswald Bold"/>
              </a:rPr>
              <a:t>Error Handling</a:t>
            </a:r>
          </a:p>
        </p:txBody>
      </p:sp>
      <p:sp>
        <p:nvSpPr>
          <p:cNvPr id="86" name="TextBox 86"/>
          <p:cNvSpPr txBox="1"/>
          <p:nvPr/>
        </p:nvSpPr>
        <p:spPr>
          <a:xfrm>
            <a:off x="5973945" y="3708103"/>
            <a:ext cx="714588" cy="361121"/>
          </a:xfrm>
          <a:prstGeom prst="rect">
            <a:avLst/>
          </a:prstGeom>
        </p:spPr>
        <p:txBody>
          <a:bodyPr lIns="0" tIns="0" rIns="0" bIns="0" rtlCol="0" anchor="t">
            <a:spAutoFit/>
          </a:bodyPr>
          <a:lstStyle/>
          <a:p>
            <a:pPr algn="ctr">
              <a:lnSpc>
                <a:spcPts val="2869"/>
              </a:lnSpc>
              <a:spcBef>
                <a:spcPct val="0"/>
              </a:spcBef>
            </a:pPr>
            <a:r>
              <a:rPr lang="en-US" sz="2391">
                <a:solidFill>
                  <a:srgbClr val="DD6E14"/>
                </a:solidFill>
                <a:latin typeface="Oswald Bold"/>
              </a:rPr>
              <a:t>A -&gt; b</a:t>
            </a:r>
          </a:p>
        </p:txBody>
      </p:sp>
      <p:sp>
        <p:nvSpPr>
          <p:cNvPr id="87" name="TextBox 87"/>
          <p:cNvSpPr txBox="1"/>
          <p:nvPr/>
        </p:nvSpPr>
        <p:spPr>
          <a:xfrm>
            <a:off x="9407421" y="3708103"/>
            <a:ext cx="714588" cy="361121"/>
          </a:xfrm>
          <a:prstGeom prst="rect">
            <a:avLst/>
          </a:prstGeom>
        </p:spPr>
        <p:txBody>
          <a:bodyPr lIns="0" tIns="0" rIns="0" bIns="0" rtlCol="0" anchor="t">
            <a:spAutoFit/>
          </a:bodyPr>
          <a:lstStyle/>
          <a:p>
            <a:pPr algn="ctr">
              <a:lnSpc>
                <a:spcPts val="2869"/>
              </a:lnSpc>
              <a:spcBef>
                <a:spcPct val="0"/>
              </a:spcBef>
            </a:pPr>
            <a:r>
              <a:rPr lang="en-US" sz="2391">
                <a:solidFill>
                  <a:srgbClr val="DD6E14"/>
                </a:solidFill>
                <a:latin typeface="Oswald Bold"/>
              </a:rPr>
              <a:t>A -&gt; b</a:t>
            </a:r>
          </a:p>
        </p:txBody>
      </p:sp>
      <p:sp>
        <p:nvSpPr>
          <p:cNvPr id="88" name="TextBox 88"/>
          <p:cNvSpPr txBox="1"/>
          <p:nvPr/>
        </p:nvSpPr>
        <p:spPr>
          <a:xfrm>
            <a:off x="12732319" y="3736315"/>
            <a:ext cx="870228" cy="361950"/>
          </a:xfrm>
          <a:prstGeom prst="rect">
            <a:avLst/>
          </a:prstGeom>
        </p:spPr>
        <p:txBody>
          <a:bodyPr lIns="0" tIns="0" rIns="0" bIns="0" rtlCol="0" anchor="t">
            <a:spAutoFit/>
          </a:bodyPr>
          <a:lstStyle/>
          <a:p>
            <a:pPr algn="ctr">
              <a:lnSpc>
                <a:spcPts val="2879"/>
              </a:lnSpc>
              <a:spcBef>
                <a:spcPct val="0"/>
              </a:spcBef>
            </a:pPr>
            <a:r>
              <a:rPr lang="en-US" sz="2400">
                <a:solidFill>
                  <a:srgbClr val="DD6E14"/>
                </a:solidFill>
                <a:latin typeface="Oswald Bold"/>
              </a:rPr>
              <a:t>B -&gt; dc</a:t>
            </a:r>
          </a:p>
        </p:txBody>
      </p:sp>
      <p:sp>
        <p:nvSpPr>
          <p:cNvPr id="89" name="TextBox 89"/>
          <p:cNvSpPr txBox="1"/>
          <p:nvPr/>
        </p:nvSpPr>
        <p:spPr>
          <a:xfrm>
            <a:off x="16097318" y="3673643"/>
            <a:ext cx="1023580" cy="361950"/>
          </a:xfrm>
          <a:prstGeom prst="rect">
            <a:avLst/>
          </a:prstGeom>
        </p:spPr>
        <p:txBody>
          <a:bodyPr lIns="0" tIns="0" rIns="0" bIns="0" rtlCol="0" anchor="t">
            <a:spAutoFit/>
          </a:bodyPr>
          <a:lstStyle/>
          <a:p>
            <a:pPr algn="ctr">
              <a:lnSpc>
                <a:spcPts val="2879"/>
              </a:lnSpc>
              <a:spcBef>
                <a:spcPct val="0"/>
              </a:spcBef>
            </a:pPr>
            <a:r>
              <a:rPr lang="en-US" sz="2400">
                <a:solidFill>
                  <a:srgbClr val="DD6E14"/>
                </a:solidFill>
                <a:latin typeface="Oswald Bold"/>
              </a:rPr>
              <a:t>B -&gt; ddc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887923">
            <a:off x="13908375" y="-10342486"/>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7313862" y="3843796"/>
            <a:ext cx="3660276" cy="3652172"/>
            <a:chOff x="0" y="0"/>
            <a:chExt cx="1079625" cy="1077235"/>
          </a:xfrm>
        </p:grpSpPr>
        <p:sp>
          <p:nvSpPr>
            <p:cNvPr id="5" name="Freeform 5"/>
            <p:cNvSpPr/>
            <p:nvPr/>
          </p:nvSpPr>
          <p:spPr>
            <a:xfrm>
              <a:off x="0" y="0"/>
              <a:ext cx="1079625" cy="1077235"/>
            </a:xfrm>
            <a:custGeom>
              <a:avLst/>
              <a:gdLst/>
              <a:ahLst/>
              <a:cxnLst/>
              <a:rect l="l" t="t" r="r" b="b"/>
              <a:pathLst>
                <a:path w="1079625" h="1077235">
                  <a:moveTo>
                    <a:pt x="65569" y="0"/>
                  </a:moveTo>
                  <a:lnTo>
                    <a:pt x="1014057" y="0"/>
                  </a:lnTo>
                  <a:cubicBezTo>
                    <a:pt x="1031447" y="0"/>
                    <a:pt x="1048124" y="6908"/>
                    <a:pt x="1060421" y="19205"/>
                  </a:cubicBezTo>
                  <a:cubicBezTo>
                    <a:pt x="1072717" y="31501"/>
                    <a:pt x="1079625" y="48179"/>
                    <a:pt x="1079625" y="65569"/>
                  </a:cubicBezTo>
                  <a:lnTo>
                    <a:pt x="1079625" y="1011667"/>
                  </a:lnTo>
                  <a:cubicBezTo>
                    <a:pt x="1079625" y="1047879"/>
                    <a:pt x="1050269" y="1077235"/>
                    <a:pt x="1014057" y="1077235"/>
                  </a:cubicBezTo>
                  <a:lnTo>
                    <a:pt x="65569" y="1077235"/>
                  </a:lnTo>
                  <a:cubicBezTo>
                    <a:pt x="48179" y="1077235"/>
                    <a:pt x="31501" y="1070327"/>
                    <a:pt x="19205" y="1058031"/>
                  </a:cubicBezTo>
                  <a:cubicBezTo>
                    <a:pt x="6908" y="1045734"/>
                    <a:pt x="0" y="1029056"/>
                    <a:pt x="0" y="1011667"/>
                  </a:cubicBezTo>
                  <a:lnTo>
                    <a:pt x="0" y="65569"/>
                  </a:lnTo>
                  <a:cubicBezTo>
                    <a:pt x="0" y="29356"/>
                    <a:pt x="29356" y="0"/>
                    <a:pt x="65569" y="0"/>
                  </a:cubicBezTo>
                  <a:close/>
                </a:path>
              </a:pathLst>
            </a:custGeom>
            <a:solidFill>
              <a:srgbClr val="FFFFFF">
                <a:alpha val="98824"/>
              </a:srgbClr>
            </a:solidFill>
            <a:ln w="19050" cap="rnd">
              <a:solidFill>
                <a:srgbClr val="363636">
                  <a:alpha val="98824"/>
                </a:srgbClr>
              </a:solidFill>
              <a:prstDash val="solid"/>
              <a:round/>
            </a:ln>
          </p:spPr>
          <p:txBody>
            <a:bodyPr/>
            <a:lstStyle/>
            <a:p>
              <a:endParaRPr lang="en-US"/>
            </a:p>
          </p:txBody>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7313862" y="7718774"/>
            <a:ext cx="3646477" cy="1539526"/>
            <a:chOff x="0" y="0"/>
            <a:chExt cx="1075555" cy="454095"/>
          </a:xfrm>
        </p:grpSpPr>
        <p:sp>
          <p:nvSpPr>
            <p:cNvPr id="8" name="Freeform 8"/>
            <p:cNvSpPr/>
            <p:nvPr/>
          </p:nvSpPr>
          <p:spPr>
            <a:xfrm>
              <a:off x="0" y="0"/>
              <a:ext cx="1075555" cy="454095"/>
            </a:xfrm>
            <a:custGeom>
              <a:avLst/>
              <a:gdLst/>
              <a:ahLst/>
              <a:cxnLst/>
              <a:rect l="l" t="t" r="r" b="b"/>
              <a:pathLst>
                <a:path w="1075555" h="454095">
                  <a:moveTo>
                    <a:pt x="65817" y="0"/>
                  </a:moveTo>
                  <a:lnTo>
                    <a:pt x="1009738" y="0"/>
                  </a:lnTo>
                  <a:cubicBezTo>
                    <a:pt x="1046088" y="0"/>
                    <a:pt x="1075555" y="29467"/>
                    <a:pt x="1075555" y="65817"/>
                  </a:cubicBezTo>
                  <a:lnTo>
                    <a:pt x="1075555" y="388278"/>
                  </a:lnTo>
                  <a:cubicBezTo>
                    <a:pt x="1075555" y="424627"/>
                    <a:pt x="1046088" y="454095"/>
                    <a:pt x="1009738" y="454095"/>
                  </a:cubicBezTo>
                  <a:lnTo>
                    <a:pt x="65817" y="454095"/>
                  </a:lnTo>
                  <a:cubicBezTo>
                    <a:pt x="29467" y="454095"/>
                    <a:pt x="0" y="424627"/>
                    <a:pt x="0" y="388278"/>
                  </a:cubicBezTo>
                  <a:lnTo>
                    <a:pt x="0" y="65817"/>
                  </a:lnTo>
                  <a:cubicBezTo>
                    <a:pt x="0" y="29467"/>
                    <a:pt x="29467" y="0"/>
                    <a:pt x="65817" y="0"/>
                  </a:cubicBezTo>
                  <a:close/>
                </a:path>
              </a:pathLst>
            </a:custGeom>
            <a:solidFill>
              <a:srgbClr val="FFFFFF">
                <a:alpha val="98824"/>
              </a:srgbClr>
            </a:solidFill>
            <a:ln w="19050" cap="rnd">
              <a:solidFill>
                <a:srgbClr val="000000">
                  <a:alpha val="98824"/>
                </a:srgbClr>
              </a:solidFill>
              <a:prstDash val="solid"/>
              <a:round/>
            </a:ln>
          </p:spPr>
          <p:txBody>
            <a:bodyPr/>
            <a:lstStyle/>
            <a:p>
              <a:endParaRPr lang="en-US"/>
            </a:p>
          </p:txBody>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rot="887923">
            <a:off x="-10160559" y="776979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1" name="Group 11"/>
          <p:cNvGrpSpPr/>
          <p:nvPr/>
        </p:nvGrpSpPr>
        <p:grpSpPr>
          <a:xfrm>
            <a:off x="2214402" y="3585409"/>
            <a:ext cx="3660276" cy="4456635"/>
            <a:chOff x="0" y="0"/>
            <a:chExt cx="1079625" cy="1314517"/>
          </a:xfrm>
        </p:grpSpPr>
        <p:sp>
          <p:nvSpPr>
            <p:cNvPr id="12" name="Freeform 12"/>
            <p:cNvSpPr/>
            <p:nvPr/>
          </p:nvSpPr>
          <p:spPr>
            <a:xfrm>
              <a:off x="0" y="0"/>
              <a:ext cx="1079625" cy="1314517"/>
            </a:xfrm>
            <a:custGeom>
              <a:avLst/>
              <a:gdLst/>
              <a:ahLst/>
              <a:cxnLst/>
              <a:rect l="l" t="t" r="r" b="b"/>
              <a:pathLst>
                <a:path w="1079625" h="1314517">
                  <a:moveTo>
                    <a:pt x="65569" y="0"/>
                  </a:moveTo>
                  <a:lnTo>
                    <a:pt x="1014057" y="0"/>
                  </a:lnTo>
                  <a:cubicBezTo>
                    <a:pt x="1031447" y="0"/>
                    <a:pt x="1048124" y="6908"/>
                    <a:pt x="1060421" y="19205"/>
                  </a:cubicBezTo>
                  <a:cubicBezTo>
                    <a:pt x="1072717" y="31501"/>
                    <a:pt x="1079625" y="48179"/>
                    <a:pt x="1079625" y="65569"/>
                  </a:cubicBezTo>
                  <a:lnTo>
                    <a:pt x="1079625" y="1248949"/>
                  </a:lnTo>
                  <a:cubicBezTo>
                    <a:pt x="1079625" y="1285161"/>
                    <a:pt x="1050269" y="1314517"/>
                    <a:pt x="1014057" y="1314517"/>
                  </a:cubicBezTo>
                  <a:lnTo>
                    <a:pt x="65569" y="1314517"/>
                  </a:lnTo>
                  <a:cubicBezTo>
                    <a:pt x="29356" y="1314517"/>
                    <a:pt x="0" y="1285161"/>
                    <a:pt x="0" y="1248949"/>
                  </a:cubicBezTo>
                  <a:lnTo>
                    <a:pt x="0" y="65569"/>
                  </a:lnTo>
                  <a:cubicBezTo>
                    <a:pt x="0" y="29356"/>
                    <a:pt x="29356" y="0"/>
                    <a:pt x="65569" y="0"/>
                  </a:cubicBezTo>
                  <a:close/>
                </a:path>
              </a:pathLst>
            </a:custGeom>
            <a:solidFill>
              <a:srgbClr val="FFFFFF">
                <a:alpha val="98824"/>
              </a:srgbClr>
            </a:solidFill>
            <a:ln w="19050" cap="rnd">
              <a:solidFill>
                <a:srgbClr val="363636">
                  <a:alpha val="98824"/>
                </a:srgbClr>
              </a:solidFill>
              <a:prstDash val="solid"/>
              <a:round/>
            </a:ln>
          </p:spPr>
          <p:txBody>
            <a:bodyPr/>
            <a:lstStyle/>
            <a:p>
              <a:endParaRPr lang="en-US"/>
            </a:p>
          </p:txBody>
        </p:sp>
        <p:sp>
          <p:nvSpPr>
            <p:cNvPr id="13" name="TextBox 1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12510864" y="3748277"/>
            <a:ext cx="3660276" cy="4301603"/>
            <a:chOff x="0" y="0"/>
            <a:chExt cx="1079625" cy="1268790"/>
          </a:xfrm>
        </p:grpSpPr>
        <p:sp>
          <p:nvSpPr>
            <p:cNvPr id="15" name="Freeform 15"/>
            <p:cNvSpPr/>
            <p:nvPr/>
          </p:nvSpPr>
          <p:spPr>
            <a:xfrm>
              <a:off x="0" y="0"/>
              <a:ext cx="1079625" cy="1268790"/>
            </a:xfrm>
            <a:custGeom>
              <a:avLst/>
              <a:gdLst/>
              <a:ahLst/>
              <a:cxnLst/>
              <a:rect l="l" t="t" r="r" b="b"/>
              <a:pathLst>
                <a:path w="1079625" h="1268790">
                  <a:moveTo>
                    <a:pt x="65569" y="0"/>
                  </a:moveTo>
                  <a:lnTo>
                    <a:pt x="1014057" y="0"/>
                  </a:lnTo>
                  <a:cubicBezTo>
                    <a:pt x="1031447" y="0"/>
                    <a:pt x="1048124" y="6908"/>
                    <a:pt x="1060421" y="19205"/>
                  </a:cubicBezTo>
                  <a:cubicBezTo>
                    <a:pt x="1072717" y="31501"/>
                    <a:pt x="1079625" y="48179"/>
                    <a:pt x="1079625" y="65569"/>
                  </a:cubicBezTo>
                  <a:lnTo>
                    <a:pt x="1079625" y="1203221"/>
                  </a:lnTo>
                  <a:cubicBezTo>
                    <a:pt x="1079625" y="1239434"/>
                    <a:pt x="1050269" y="1268790"/>
                    <a:pt x="1014057" y="1268790"/>
                  </a:cubicBezTo>
                  <a:lnTo>
                    <a:pt x="65569" y="1268790"/>
                  </a:lnTo>
                  <a:cubicBezTo>
                    <a:pt x="48179" y="1268790"/>
                    <a:pt x="31501" y="1261882"/>
                    <a:pt x="19205" y="1249585"/>
                  </a:cubicBezTo>
                  <a:cubicBezTo>
                    <a:pt x="6908" y="1237288"/>
                    <a:pt x="0" y="1220611"/>
                    <a:pt x="0" y="1203221"/>
                  </a:cubicBezTo>
                  <a:lnTo>
                    <a:pt x="0" y="65569"/>
                  </a:lnTo>
                  <a:cubicBezTo>
                    <a:pt x="0" y="29356"/>
                    <a:pt x="29356" y="0"/>
                    <a:pt x="65569" y="0"/>
                  </a:cubicBezTo>
                  <a:close/>
                </a:path>
              </a:pathLst>
            </a:custGeom>
            <a:solidFill>
              <a:srgbClr val="FFFFFF">
                <a:alpha val="98824"/>
              </a:srgbClr>
            </a:solidFill>
            <a:ln w="19050" cap="rnd">
              <a:solidFill>
                <a:srgbClr val="363636">
                  <a:alpha val="98824"/>
                </a:srgbClr>
              </a:solidFill>
              <a:prstDash val="solid"/>
              <a:round/>
            </a:ln>
          </p:spPr>
          <p:txBody>
            <a:bodyPr/>
            <a:lstStyle/>
            <a:p>
              <a:endParaRPr lang="en-US"/>
            </a:p>
          </p:txBody>
        </p:sp>
        <p:sp>
          <p:nvSpPr>
            <p:cNvPr id="16" name="TextBox 1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2214402" y="8204912"/>
            <a:ext cx="3646477" cy="1053388"/>
            <a:chOff x="0" y="0"/>
            <a:chExt cx="1075555" cy="310705"/>
          </a:xfrm>
        </p:grpSpPr>
        <p:sp>
          <p:nvSpPr>
            <p:cNvPr id="18" name="Freeform 18"/>
            <p:cNvSpPr/>
            <p:nvPr/>
          </p:nvSpPr>
          <p:spPr>
            <a:xfrm>
              <a:off x="0" y="0"/>
              <a:ext cx="1075555" cy="310705"/>
            </a:xfrm>
            <a:custGeom>
              <a:avLst/>
              <a:gdLst/>
              <a:ahLst/>
              <a:cxnLst/>
              <a:rect l="l" t="t" r="r" b="b"/>
              <a:pathLst>
                <a:path w="1075555" h="310705">
                  <a:moveTo>
                    <a:pt x="65817" y="0"/>
                  </a:moveTo>
                  <a:lnTo>
                    <a:pt x="1009738" y="0"/>
                  </a:lnTo>
                  <a:cubicBezTo>
                    <a:pt x="1046088" y="0"/>
                    <a:pt x="1075555" y="29467"/>
                    <a:pt x="1075555" y="65817"/>
                  </a:cubicBezTo>
                  <a:lnTo>
                    <a:pt x="1075555" y="244888"/>
                  </a:lnTo>
                  <a:cubicBezTo>
                    <a:pt x="1075555" y="281237"/>
                    <a:pt x="1046088" y="310705"/>
                    <a:pt x="1009738" y="310705"/>
                  </a:cubicBezTo>
                  <a:lnTo>
                    <a:pt x="65817" y="310705"/>
                  </a:lnTo>
                  <a:cubicBezTo>
                    <a:pt x="29467" y="310705"/>
                    <a:pt x="0" y="281237"/>
                    <a:pt x="0" y="244888"/>
                  </a:cubicBezTo>
                  <a:lnTo>
                    <a:pt x="0" y="65817"/>
                  </a:lnTo>
                  <a:cubicBezTo>
                    <a:pt x="0" y="29467"/>
                    <a:pt x="29467" y="0"/>
                    <a:pt x="65817" y="0"/>
                  </a:cubicBezTo>
                  <a:close/>
                </a:path>
              </a:pathLst>
            </a:custGeom>
            <a:solidFill>
              <a:srgbClr val="FFFFFF">
                <a:alpha val="98824"/>
              </a:srgbClr>
            </a:solidFill>
            <a:ln w="19050" cap="rnd">
              <a:solidFill>
                <a:srgbClr val="000000">
                  <a:alpha val="98824"/>
                </a:srgbClr>
              </a:solidFill>
              <a:prstDash val="solid"/>
              <a:round/>
            </a:ln>
          </p:spPr>
          <p:txBody>
            <a:bodyPr/>
            <a:lstStyle/>
            <a:p>
              <a:endParaRPr lang="en-US"/>
            </a:p>
          </p:txBody>
        </p:sp>
        <p:sp>
          <p:nvSpPr>
            <p:cNvPr id="19" name="TextBox 1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20" name="Group 20"/>
          <p:cNvGrpSpPr/>
          <p:nvPr/>
        </p:nvGrpSpPr>
        <p:grpSpPr>
          <a:xfrm>
            <a:off x="12524663" y="8204912"/>
            <a:ext cx="3646477" cy="1053388"/>
            <a:chOff x="0" y="0"/>
            <a:chExt cx="1075555" cy="310705"/>
          </a:xfrm>
        </p:grpSpPr>
        <p:sp>
          <p:nvSpPr>
            <p:cNvPr id="21" name="Freeform 21"/>
            <p:cNvSpPr/>
            <p:nvPr/>
          </p:nvSpPr>
          <p:spPr>
            <a:xfrm>
              <a:off x="0" y="0"/>
              <a:ext cx="1075555" cy="310705"/>
            </a:xfrm>
            <a:custGeom>
              <a:avLst/>
              <a:gdLst/>
              <a:ahLst/>
              <a:cxnLst/>
              <a:rect l="l" t="t" r="r" b="b"/>
              <a:pathLst>
                <a:path w="1075555" h="310705">
                  <a:moveTo>
                    <a:pt x="65817" y="0"/>
                  </a:moveTo>
                  <a:lnTo>
                    <a:pt x="1009738" y="0"/>
                  </a:lnTo>
                  <a:cubicBezTo>
                    <a:pt x="1046088" y="0"/>
                    <a:pt x="1075555" y="29467"/>
                    <a:pt x="1075555" y="65817"/>
                  </a:cubicBezTo>
                  <a:lnTo>
                    <a:pt x="1075555" y="244888"/>
                  </a:lnTo>
                  <a:cubicBezTo>
                    <a:pt x="1075555" y="281237"/>
                    <a:pt x="1046088" y="310705"/>
                    <a:pt x="1009738" y="310705"/>
                  </a:cubicBezTo>
                  <a:lnTo>
                    <a:pt x="65817" y="310705"/>
                  </a:lnTo>
                  <a:cubicBezTo>
                    <a:pt x="29467" y="310705"/>
                    <a:pt x="0" y="281237"/>
                    <a:pt x="0" y="244888"/>
                  </a:cubicBezTo>
                  <a:lnTo>
                    <a:pt x="0" y="65817"/>
                  </a:lnTo>
                  <a:cubicBezTo>
                    <a:pt x="0" y="29467"/>
                    <a:pt x="29467" y="0"/>
                    <a:pt x="65817" y="0"/>
                  </a:cubicBezTo>
                  <a:close/>
                </a:path>
              </a:pathLst>
            </a:custGeom>
            <a:solidFill>
              <a:srgbClr val="FFFFFF">
                <a:alpha val="98824"/>
              </a:srgbClr>
            </a:solidFill>
            <a:ln w="19050" cap="rnd">
              <a:solidFill>
                <a:srgbClr val="000000">
                  <a:alpha val="98824"/>
                </a:srgbClr>
              </a:solidFill>
              <a:prstDash val="solid"/>
              <a:round/>
            </a:ln>
          </p:spPr>
          <p:txBody>
            <a:bodyPr/>
            <a:lstStyle/>
            <a:p>
              <a:endParaRPr lang="en-US"/>
            </a:p>
          </p:txBody>
        </p:sp>
        <p:sp>
          <p:nvSpPr>
            <p:cNvPr id="22" name="TextBox 22"/>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3" name="TextBox 23"/>
          <p:cNvSpPr txBox="1"/>
          <p:nvPr/>
        </p:nvSpPr>
        <p:spPr>
          <a:xfrm>
            <a:off x="1422631" y="730216"/>
            <a:ext cx="8904094" cy="1594138"/>
          </a:xfrm>
          <a:prstGeom prst="rect">
            <a:avLst/>
          </a:prstGeom>
        </p:spPr>
        <p:txBody>
          <a:bodyPr lIns="0" tIns="0" rIns="0" bIns="0" rtlCol="0" anchor="t">
            <a:spAutoFit/>
          </a:bodyPr>
          <a:lstStyle/>
          <a:p>
            <a:pPr marL="0" lvl="0" indent="0">
              <a:lnSpc>
                <a:spcPts val="13015"/>
              </a:lnSpc>
              <a:spcBef>
                <a:spcPct val="0"/>
              </a:spcBef>
            </a:pPr>
            <a:r>
              <a:rPr lang="en-US" sz="9431" spc="924">
                <a:solidFill>
                  <a:srgbClr val="231F20"/>
                </a:solidFill>
                <a:latin typeface="Oswald Bold"/>
              </a:rPr>
              <a:t>CHALLENGES</a:t>
            </a:r>
          </a:p>
        </p:txBody>
      </p:sp>
      <p:sp>
        <p:nvSpPr>
          <p:cNvPr id="24" name="TextBox 24"/>
          <p:cNvSpPr txBox="1"/>
          <p:nvPr/>
        </p:nvSpPr>
        <p:spPr>
          <a:xfrm>
            <a:off x="7575135" y="7829862"/>
            <a:ext cx="3179127" cy="1156850"/>
          </a:xfrm>
          <a:prstGeom prst="rect">
            <a:avLst/>
          </a:prstGeom>
        </p:spPr>
        <p:txBody>
          <a:bodyPr lIns="0" tIns="0" rIns="0" bIns="0" rtlCol="0" anchor="t">
            <a:spAutoFit/>
          </a:bodyPr>
          <a:lstStyle/>
          <a:p>
            <a:pPr marL="0" lvl="0" indent="0" algn="ctr">
              <a:lnSpc>
                <a:spcPts val="4647"/>
              </a:lnSpc>
              <a:spcBef>
                <a:spcPct val="0"/>
              </a:spcBef>
            </a:pPr>
            <a:r>
              <a:rPr lang="en-US" sz="3367" spc="330">
                <a:solidFill>
                  <a:srgbClr val="231F20"/>
                </a:solidFill>
                <a:latin typeface="Oswald"/>
              </a:rPr>
              <a:t>ERROR HANDLING</a:t>
            </a:r>
          </a:p>
        </p:txBody>
      </p:sp>
      <p:sp>
        <p:nvSpPr>
          <p:cNvPr id="25" name="TextBox 25"/>
          <p:cNvSpPr txBox="1"/>
          <p:nvPr/>
        </p:nvSpPr>
        <p:spPr>
          <a:xfrm>
            <a:off x="7575135" y="4062651"/>
            <a:ext cx="3151529" cy="3241094"/>
          </a:xfrm>
          <a:prstGeom prst="rect">
            <a:avLst/>
          </a:prstGeom>
        </p:spPr>
        <p:txBody>
          <a:bodyPr lIns="0" tIns="0" rIns="0" bIns="0" rtlCol="0" anchor="t">
            <a:spAutoFit/>
          </a:bodyPr>
          <a:lstStyle/>
          <a:p>
            <a:pPr algn="ctr">
              <a:lnSpc>
                <a:spcPts val="2907"/>
              </a:lnSpc>
            </a:pPr>
            <a:r>
              <a:rPr lang="en-US" sz="2077">
                <a:solidFill>
                  <a:srgbClr val="100F0D"/>
                </a:solidFill>
                <a:latin typeface="Montserrat Light"/>
              </a:rPr>
              <a:t>CFGs are not well-suited for describing error recovery strategies in parsing. Handling syntax errors and providing meaningful error messages to the programmer can be challenging.</a:t>
            </a:r>
          </a:p>
        </p:txBody>
      </p:sp>
      <p:sp>
        <p:nvSpPr>
          <p:cNvPr id="26" name="TextBox 26"/>
          <p:cNvSpPr txBox="1"/>
          <p:nvPr/>
        </p:nvSpPr>
        <p:spPr>
          <a:xfrm>
            <a:off x="2434278" y="8379712"/>
            <a:ext cx="3179127" cy="568509"/>
          </a:xfrm>
          <a:prstGeom prst="rect">
            <a:avLst/>
          </a:prstGeom>
        </p:spPr>
        <p:txBody>
          <a:bodyPr lIns="0" tIns="0" rIns="0" bIns="0" rtlCol="0" anchor="t">
            <a:spAutoFit/>
          </a:bodyPr>
          <a:lstStyle/>
          <a:p>
            <a:pPr marL="0" lvl="0" indent="0" algn="ctr">
              <a:lnSpc>
                <a:spcPts val="4647"/>
              </a:lnSpc>
              <a:spcBef>
                <a:spcPct val="0"/>
              </a:spcBef>
            </a:pPr>
            <a:r>
              <a:rPr lang="en-US" sz="3367" spc="330">
                <a:solidFill>
                  <a:srgbClr val="231F20"/>
                </a:solidFill>
                <a:latin typeface="Oswald"/>
              </a:rPr>
              <a:t>BACKTRACKING</a:t>
            </a:r>
          </a:p>
        </p:txBody>
      </p:sp>
      <p:sp>
        <p:nvSpPr>
          <p:cNvPr id="27" name="TextBox 27"/>
          <p:cNvSpPr txBox="1"/>
          <p:nvPr/>
        </p:nvSpPr>
        <p:spPr>
          <a:xfrm>
            <a:off x="12785937" y="8316000"/>
            <a:ext cx="3179127" cy="568509"/>
          </a:xfrm>
          <a:prstGeom prst="rect">
            <a:avLst/>
          </a:prstGeom>
        </p:spPr>
        <p:txBody>
          <a:bodyPr lIns="0" tIns="0" rIns="0" bIns="0" rtlCol="0" anchor="t">
            <a:spAutoFit/>
          </a:bodyPr>
          <a:lstStyle/>
          <a:p>
            <a:pPr marL="0" lvl="0" indent="0" algn="ctr">
              <a:lnSpc>
                <a:spcPts val="4647"/>
              </a:lnSpc>
              <a:spcBef>
                <a:spcPct val="0"/>
              </a:spcBef>
            </a:pPr>
            <a:r>
              <a:rPr lang="en-US" sz="3367" spc="330">
                <a:solidFill>
                  <a:srgbClr val="231F20"/>
                </a:solidFill>
                <a:latin typeface="Oswald"/>
              </a:rPr>
              <a:t>AMBIGUITY</a:t>
            </a:r>
          </a:p>
        </p:txBody>
      </p:sp>
      <p:sp>
        <p:nvSpPr>
          <p:cNvPr id="28" name="TextBox 28"/>
          <p:cNvSpPr txBox="1"/>
          <p:nvPr/>
        </p:nvSpPr>
        <p:spPr>
          <a:xfrm>
            <a:off x="2461876" y="3922417"/>
            <a:ext cx="3151529" cy="3964595"/>
          </a:xfrm>
          <a:prstGeom prst="rect">
            <a:avLst/>
          </a:prstGeom>
        </p:spPr>
        <p:txBody>
          <a:bodyPr lIns="0" tIns="0" rIns="0" bIns="0" rtlCol="0" anchor="t">
            <a:spAutoFit/>
          </a:bodyPr>
          <a:lstStyle/>
          <a:p>
            <a:pPr algn="ctr">
              <a:lnSpc>
                <a:spcPts val="2907"/>
              </a:lnSpc>
            </a:pPr>
            <a:r>
              <a:rPr lang="en-US" sz="2077">
                <a:solidFill>
                  <a:srgbClr val="100F0D"/>
                </a:solidFill>
                <a:latin typeface="Montserrat Light"/>
              </a:rPr>
              <a:t>Recursive descent parsers, which are based on CFGs, can suffer from backtracking when parsing certain inputs. Backtracking can lead to inefficiency in parsing and can be problematic for error reporting.</a:t>
            </a:r>
          </a:p>
        </p:txBody>
      </p:sp>
      <p:sp>
        <p:nvSpPr>
          <p:cNvPr id="29" name="TextBox 29"/>
          <p:cNvSpPr txBox="1"/>
          <p:nvPr/>
        </p:nvSpPr>
        <p:spPr>
          <a:xfrm>
            <a:off x="12758338" y="3917047"/>
            <a:ext cx="3151529" cy="3964595"/>
          </a:xfrm>
          <a:prstGeom prst="rect">
            <a:avLst/>
          </a:prstGeom>
        </p:spPr>
        <p:txBody>
          <a:bodyPr lIns="0" tIns="0" rIns="0" bIns="0" rtlCol="0" anchor="t">
            <a:spAutoFit/>
          </a:bodyPr>
          <a:lstStyle/>
          <a:p>
            <a:pPr algn="ctr">
              <a:lnSpc>
                <a:spcPts val="2907"/>
              </a:lnSpc>
            </a:pPr>
            <a:r>
              <a:rPr lang="en-US" sz="2077">
                <a:solidFill>
                  <a:srgbClr val="100F0D"/>
                </a:solidFill>
                <a:latin typeface="Montserrat Light"/>
              </a:rPr>
              <a:t>One of the most significant challenges with CFGs is that they can describe ambiguous grammars. An ambiguous grammar is one in which a single string can have multiple valid parse trees or interpretations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2825034" y="-3721645"/>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txBody>
            <a:bodyPr/>
            <a:lstStyle/>
            <a:p>
              <a:endParaRPr lang="en-US"/>
            </a:p>
          </p:txBody>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5873175" y="4559989"/>
            <a:ext cx="12123350" cy="12440005"/>
          </a:xfrm>
          <a:custGeom>
            <a:avLst/>
            <a:gdLst/>
            <a:ahLst/>
            <a:cxnLst/>
            <a:rect l="l" t="t" r="r" b="b"/>
            <a:pathLst>
              <a:path w="12123350" h="12440005">
                <a:moveTo>
                  <a:pt x="0" y="0"/>
                </a:moveTo>
                <a:lnTo>
                  <a:pt x="12123349" y="0"/>
                </a:lnTo>
                <a:lnTo>
                  <a:pt x="12123349" y="12440004"/>
                </a:lnTo>
                <a:lnTo>
                  <a:pt x="0" y="124400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3986589">
            <a:off x="11833666" y="-4557664"/>
            <a:ext cx="9894000" cy="10152425"/>
          </a:xfrm>
          <a:custGeom>
            <a:avLst/>
            <a:gdLst/>
            <a:ahLst/>
            <a:cxnLst/>
            <a:rect l="l" t="t" r="r" b="b"/>
            <a:pathLst>
              <a:path w="9894000" h="10152425">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780666" y="280977"/>
            <a:ext cx="957268" cy="957268"/>
          </a:xfrm>
          <a:custGeom>
            <a:avLst/>
            <a:gdLst/>
            <a:ahLst/>
            <a:cxnLst/>
            <a:rect l="l" t="t" r="r" b="b"/>
            <a:pathLst>
              <a:path w="957268" h="957268">
                <a:moveTo>
                  <a:pt x="0" y="0"/>
                </a:moveTo>
                <a:lnTo>
                  <a:pt x="957268" y="0"/>
                </a:lnTo>
                <a:lnTo>
                  <a:pt x="957268" y="957268"/>
                </a:lnTo>
                <a:lnTo>
                  <a:pt x="0" y="9572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623391" y="413773"/>
            <a:ext cx="8520609" cy="2298815"/>
          </a:xfrm>
          <a:prstGeom prst="rect">
            <a:avLst/>
          </a:prstGeom>
        </p:spPr>
        <p:txBody>
          <a:bodyPr lIns="0" tIns="0" rIns="0" bIns="0" rtlCol="0" anchor="t">
            <a:spAutoFit/>
          </a:bodyPr>
          <a:lstStyle/>
          <a:p>
            <a:pPr>
              <a:lnSpc>
                <a:spcPts val="9262"/>
              </a:lnSpc>
            </a:pPr>
            <a:r>
              <a:rPr lang="en-US" sz="6711" spc="657">
                <a:solidFill>
                  <a:srgbClr val="363636"/>
                </a:solidFill>
                <a:latin typeface="Oswald Bold"/>
              </a:rPr>
              <a:t>SOME OTHER APPLICATIONS</a:t>
            </a:r>
          </a:p>
        </p:txBody>
      </p:sp>
      <p:grpSp>
        <p:nvGrpSpPr>
          <p:cNvPr id="9" name="Group 9"/>
          <p:cNvGrpSpPr/>
          <p:nvPr/>
        </p:nvGrpSpPr>
        <p:grpSpPr>
          <a:xfrm>
            <a:off x="410875" y="3048413"/>
            <a:ext cx="13015600" cy="6883509"/>
            <a:chOff x="0" y="0"/>
            <a:chExt cx="17354133" cy="9178012"/>
          </a:xfrm>
        </p:grpSpPr>
        <p:grpSp>
          <p:nvGrpSpPr>
            <p:cNvPr id="10" name="Group 10"/>
            <p:cNvGrpSpPr/>
            <p:nvPr/>
          </p:nvGrpSpPr>
          <p:grpSpPr>
            <a:xfrm>
              <a:off x="0" y="0"/>
              <a:ext cx="17354133" cy="9178012"/>
              <a:chOff x="0" y="0"/>
              <a:chExt cx="3458308" cy="1828982"/>
            </a:xfrm>
          </p:grpSpPr>
          <p:sp>
            <p:nvSpPr>
              <p:cNvPr id="11" name="Freeform 11"/>
              <p:cNvSpPr/>
              <p:nvPr/>
            </p:nvSpPr>
            <p:spPr>
              <a:xfrm>
                <a:off x="0" y="0"/>
                <a:ext cx="3458308" cy="1828982"/>
              </a:xfrm>
              <a:custGeom>
                <a:avLst/>
                <a:gdLst/>
                <a:ahLst/>
                <a:cxnLst/>
                <a:rect l="l" t="t" r="r" b="b"/>
                <a:pathLst>
                  <a:path w="3458308" h="1828982">
                    <a:moveTo>
                      <a:pt x="30336" y="0"/>
                    </a:moveTo>
                    <a:lnTo>
                      <a:pt x="3427972" y="0"/>
                    </a:lnTo>
                    <a:cubicBezTo>
                      <a:pt x="3444726" y="0"/>
                      <a:pt x="3458308" y="13582"/>
                      <a:pt x="3458308" y="30336"/>
                    </a:cubicBezTo>
                    <a:lnTo>
                      <a:pt x="3458308" y="1798646"/>
                    </a:lnTo>
                    <a:cubicBezTo>
                      <a:pt x="3458308" y="1815400"/>
                      <a:pt x="3444726" y="1828982"/>
                      <a:pt x="3427972" y="1828982"/>
                    </a:cubicBezTo>
                    <a:lnTo>
                      <a:pt x="30336" y="1828982"/>
                    </a:lnTo>
                    <a:cubicBezTo>
                      <a:pt x="13582" y="1828982"/>
                      <a:pt x="0" y="1815400"/>
                      <a:pt x="0" y="1798646"/>
                    </a:cubicBezTo>
                    <a:lnTo>
                      <a:pt x="0" y="30336"/>
                    </a:lnTo>
                    <a:cubicBezTo>
                      <a:pt x="0" y="13582"/>
                      <a:pt x="13582" y="0"/>
                      <a:pt x="30336" y="0"/>
                    </a:cubicBezTo>
                    <a:close/>
                  </a:path>
                </a:pathLst>
              </a:custGeom>
              <a:solidFill>
                <a:srgbClr val="EFEFEF"/>
              </a:solidFill>
              <a:ln w="38100" cap="rnd">
                <a:solidFill>
                  <a:srgbClr val="000000"/>
                </a:solidFill>
                <a:prstDash val="solid"/>
                <a:round/>
              </a:ln>
            </p:spPr>
            <p:txBody>
              <a:bodyPr/>
              <a:lstStyle/>
              <a:p>
                <a:endParaRPr lang="en-US"/>
              </a:p>
            </p:txBody>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3" name="TextBox 13"/>
            <p:cNvSpPr txBox="1"/>
            <p:nvPr/>
          </p:nvSpPr>
          <p:spPr>
            <a:xfrm>
              <a:off x="692698" y="1312406"/>
              <a:ext cx="15968738" cy="6553200"/>
            </a:xfrm>
            <a:prstGeom prst="rect">
              <a:avLst/>
            </a:prstGeom>
          </p:spPr>
          <p:txBody>
            <a:bodyPr lIns="0" tIns="0" rIns="0" bIns="0" rtlCol="0" anchor="t">
              <a:spAutoFit/>
            </a:bodyPr>
            <a:lstStyle/>
            <a:p>
              <a:pPr marL="584936" lvl="1" indent="-292468">
                <a:lnSpc>
                  <a:spcPts val="3251"/>
                </a:lnSpc>
                <a:buFont typeface="Arial"/>
                <a:buChar char="•"/>
              </a:pPr>
              <a:r>
                <a:rPr lang="en-US" sz="2709">
                  <a:solidFill>
                    <a:srgbClr val="100F0D"/>
                  </a:solidFill>
                  <a:latin typeface="Oswald Bold"/>
                </a:rPr>
                <a:t>Natural Language Processing (NLP): </a:t>
              </a:r>
              <a:r>
                <a:rPr lang="en-US" sz="2709">
                  <a:solidFill>
                    <a:srgbClr val="363636"/>
                  </a:solidFill>
                  <a:latin typeface="Oswald Bold"/>
                </a:rPr>
                <a:t>Parsing is essential in NLP tasks such as part-of-speech tagging, syntactic parsing, and named entity recognition. It helps understand the grammatical structure of sentences and extract meaningful information from text.</a:t>
              </a:r>
            </a:p>
            <a:p>
              <a:pPr>
                <a:lnSpc>
                  <a:spcPts val="3251"/>
                </a:lnSpc>
              </a:pPr>
              <a:endParaRPr lang="en-US" sz="2709">
                <a:solidFill>
                  <a:srgbClr val="363636"/>
                </a:solidFill>
                <a:latin typeface="Oswald Bold"/>
              </a:endParaRPr>
            </a:p>
            <a:p>
              <a:pPr marL="584936" lvl="1" indent="-292468">
                <a:lnSpc>
                  <a:spcPts val="3251"/>
                </a:lnSpc>
                <a:buFont typeface="Arial"/>
                <a:buChar char="•"/>
              </a:pPr>
              <a:r>
                <a:rPr lang="en-US" sz="2709">
                  <a:solidFill>
                    <a:srgbClr val="100F0D"/>
                  </a:solidFill>
                  <a:latin typeface="Oswald Bold"/>
                </a:rPr>
                <a:t>Network Protocols: </a:t>
              </a:r>
              <a:r>
                <a:rPr lang="en-US" sz="2709">
                  <a:solidFill>
                    <a:srgbClr val="363636"/>
                  </a:solidFill>
                  <a:latin typeface="Oswald Bold"/>
                </a:rPr>
                <a:t>Parsing algorithms are used in network protocols to decode and encode data packets. This is crucial for communication between devices and systems in computer networks.</a:t>
              </a:r>
            </a:p>
            <a:p>
              <a:pPr>
                <a:lnSpc>
                  <a:spcPts val="3251"/>
                </a:lnSpc>
              </a:pPr>
              <a:endParaRPr lang="en-US" sz="2709">
                <a:solidFill>
                  <a:srgbClr val="363636"/>
                </a:solidFill>
                <a:latin typeface="Oswald Bold"/>
              </a:endParaRPr>
            </a:p>
            <a:p>
              <a:pPr marL="584936" lvl="1" indent="-292468">
                <a:lnSpc>
                  <a:spcPts val="3251"/>
                </a:lnSpc>
                <a:buFont typeface="Arial"/>
                <a:buChar char="•"/>
              </a:pPr>
              <a:r>
                <a:rPr lang="en-US" sz="2709">
                  <a:solidFill>
                    <a:srgbClr val="100F0D"/>
                  </a:solidFill>
                  <a:latin typeface="Oswald Bold"/>
                </a:rPr>
                <a:t>Data Validation and Transformation: </a:t>
              </a:r>
              <a:r>
                <a:rPr lang="en-US" sz="2709">
                  <a:solidFill>
                    <a:srgbClr val="363636"/>
                  </a:solidFill>
                  <a:latin typeface="Oswald Bold"/>
                </a:rPr>
                <a:t>In data integration and ETL (Extract, Transform, Load) processes, parsing algorithms validate and transform data from one format to another, ensuring data quality and compatibility.</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12891" y="906242"/>
            <a:ext cx="831109" cy="990890"/>
          </a:xfrm>
          <a:custGeom>
            <a:avLst/>
            <a:gdLst/>
            <a:ahLst/>
            <a:cxnLst/>
            <a:rect l="l" t="t" r="r" b="b"/>
            <a:pathLst>
              <a:path w="831109" h="990890">
                <a:moveTo>
                  <a:pt x="0" y="0"/>
                </a:moveTo>
                <a:lnTo>
                  <a:pt x="831109" y="0"/>
                </a:lnTo>
                <a:lnTo>
                  <a:pt x="831109" y="990890"/>
                </a:lnTo>
                <a:lnTo>
                  <a:pt x="0" y="9908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649205" y="523655"/>
            <a:ext cx="8904094" cy="1594138"/>
          </a:xfrm>
          <a:prstGeom prst="rect">
            <a:avLst/>
          </a:prstGeom>
        </p:spPr>
        <p:txBody>
          <a:bodyPr lIns="0" tIns="0" rIns="0" bIns="0" rtlCol="0" anchor="t">
            <a:spAutoFit/>
          </a:bodyPr>
          <a:lstStyle/>
          <a:p>
            <a:pPr marL="0" lvl="0" indent="0">
              <a:lnSpc>
                <a:spcPts val="13015"/>
              </a:lnSpc>
              <a:spcBef>
                <a:spcPct val="0"/>
              </a:spcBef>
            </a:pPr>
            <a:r>
              <a:rPr lang="en-US" sz="9431" spc="924">
                <a:solidFill>
                  <a:srgbClr val="231F20"/>
                </a:solidFill>
                <a:latin typeface="Oswald Bold"/>
              </a:rPr>
              <a:t>REFERENCES</a:t>
            </a:r>
          </a:p>
        </p:txBody>
      </p:sp>
      <p:sp>
        <p:nvSpPr>
          <p:cNvPr id="4" name="TextBox 4"/>
          <p:cNvSpPr txBox="1"/>
          <p:nvPr/>
        </p:nvSpPr>
        <p:spPr>
          <a:xfrm>
            <a:off x="649205" y="2810661"/>
            <a:ext cx="15332393" cy="5205086"/>
          </a:xfrm>
          <a:prstGeom prst="rect">
            <a:avLst/>
          </a:prstGeom>
        </p:spPr>
        <p:txBody>
          <a:bodyPr lIns="0" tIns="0" rIns="0" bIns="0" rtlCol="0" anchor="t">
            <a:spAutoFit/>
          </a:bodyPr>
          <a:lstStyle/>
          <a:p>
            <a:pPr marL="604532" lvl="1" indent="-302266">
              <a:lnSpc>
                <a:spcPts val="7000"/>
              </a:lnSpc>
              <a:buFont typeface="Arial"/>
              <a:buChar char="•"/>
            </a:pPr>
            <a:r>
              <a:rPr lang="en-US" sz="2800" spc="75">
                <a:solidFill>
                  <a:srgbClr val="231F20"/>
                </a:solidFill>
                <a:latin typeface="Canva Sans Bold"/>
              </a:rPr>
              <a:t>https://www.geeksforgeeks.org/problem-on-lr0-parser/t</a:t>
            </a:r>
          </a:p>
          <a:p>
            <a:pPr marL="604532" lvl="1" indent="-302266">
              <a:lnSpc>
                <a:spcPts val="7000"/>
              </a:lnSpc>
              <a:buFont typeface="Arial"/>
              <a:buChar char="•"/>
            </a:pPr>
            <a:r>
              <a:rPr lang="en-US" sz="2800" spc="75">
                <a:solidFill>
                  <a:srgbClr val="231F20"/>
                </a:solidFill>
                <a:latin typeface="Canva Sans Bold"/>
              </a:rPr>
              <a:t>https://www.youtube.com/watch?v=ZjQst1xnCuI&amp;ab_channel=Education4u</a:t>
            </a:r>
          </a:p>
          <a:p>
            <a:pPr marL="604532" lvl="1" indent="-302266">
              <a:lnSpc>
                <a:spcPts val="7000"/>
              </a:lnSpc>
              <a:buFont typeface="Arial"/>
              <a:buChar char="•"/>
            </a:pPr>
            <a:r>
              <a:rPr lang="en-US" sz="2800" spc="75">
                <a:solidFill>
                  <a:srgbClr val="231F20"/>
                </a:solidFill>
                <a:latin typeface="Canva Sans Bold"/>
              </a:rPr>
              <a:t>https://www.youtube.com/watch?v=PLu8tgUus1k&amp;ab_channel=SuccessGATEway</a:t>
            </a:r>
          </a:p>
          <a:p>
            <a:pPr marL="604532" lvl="1" indent="-302266">
              <a:lnSpc>
                <a:spcPts val="7000"/>
              </a:lnSpc>
              <a:buFont typeface="Arial"/>
              <a:buChar char="•"/>
            </a:pPr>
            <a:r>
              <a:rPr lang="en-US" sz="2800" spc="75">
                <a:solidFill>
                  <a:srgbClr val="231F20"/>
                </a:solidFill>
                <a:latin typeface="Canva Sans Bold"/>
              </a:rPr>
              <a:t>https://www.youtube.com/watch?v=5_tfVe7ED3g&amp;ab_channel=NesoAcademy</a:t>
            </a:r>
          </a:p>
          <a:p>
            <a:pPr>
              <a:lnSpc>
                <a:spcPts val="7000"/>
              </a:lnSpc>
            </a:pPr>
            <a:endParaRPr lang="en-US" sz="2800" spc="75">
              <a:solidFill>
                <a:srgbClr val="231F20"/>
              </a:solidFill>
              <a:latin typeface="Canva Sans Bold"/>
            </a:endParaRPr>
          </a:p>
          <a:p>
            <a:pPr>
              <a:lnSpc>
                <a:spcPts val="7000"/>
              </a:lnSpc>
            </a:pPr>
            <a:endParaRPr lang="en-US" sz="2800" spc="75">
              <a:solidFill>
                <a:srgbClr val="231F20"/>
              </a:solidFill>
              <a:latin typeface="Canva Sa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91953" y="3985582"/>
            <a:ext cx="8904094"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THANK YOU</a:t>
            </a:r>
          </a:p>
        </p:txBody>
      </p:sp>
      <p:grpSp>
        <p:nvGrpSpPr>
          <p:cNvPr id="3" name="Group 3"/>
          <p:cNvGrpSpPr/>
          <p:nvPr/>
        </p:nvGrpSpPr>
        <p:grpSpPr>
          <a:xfrm rot="-783900">
            <a:off x="-2801905" y="5739326"/>
            <a:ext cx="22903691" cy="9678472"/>
            <a:chOff x="0" y="0"/>
            <a:chExt cx="30538254" cy="12904630"/>
          </a:xfrm>
        </p:grpSpPr>
        <p:sp>
          <p:nvSpPr>
            <p:cNvPr id="4" name="Freeform 4"/>
            <p:cNvSpPr/>
            <p:nvPr/>
          </p:nvSpPr>
          <p:spPr>
            <a:xfrm rot="783900">
              <a:off x="24827595" y="5853201"/>
              <a:ext cx="2852928" cy="5486400"/>
            </a:xfrm>
            <a:custGeom>
              <a:avLst/>
              <a:gdLst/>
              <a:ahLst/>
              <a:cxnLst/>
              <a:rect l="l" t="t" r="r" b="b"/>
              <a:pathLst>
                <a:path w="2852928" h="5486400">
                  <a:moveTo>
                    <a:pt x="0" y="0"/>
                  </a:moveTo>
                  <a:lnTo>
                    <a:pt x="2852928" y="0"/>
                  </a:lnTo>
                  <a:lnTo>
                    <a:pt x="2852928"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1819429">
              <a:off x="25541140" y="6074347"/>
              <a:ext cx="3331741" cy="5486400"/>
            </a:xfrm>
            <a:custGeom>
              <a:avLst/>
              <a:gdLst/>
              <a:ahLst/>
              <a:cxnLst/>
              <a:rect l="l" t="t" r="r" b="b"/>
              <a:pathLst>
                <a:path w="3331741" h="5486400">
                  <a:moveTo>
                    <a:pt x="0" y="0"/>
                  </a:moveTo>
                  <a:lnTo>
                    <a:pt x="3331741" y="0"/>
                  </a:lnTo>
                  <a:lnTo>
                    <a:pt x="333174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1819429">
              <a:off x="26049423" y="6952463"/>
              <a:ext cx="3331741" cy="5486400"/>
            </a:xfrm>
            <a:custGeom>
              <a:avLst/>
              <a:gdLst/>
              <a:ahLst/>
              <a:cxnLst/>
              <a:rect l="l" t="t" r="r" b="b"/>
              <a:pathLst>
                <a:path w="3331741" h="5486400">
                  <a:moveTo>
                    <a:pt x="0" y="0"/>
                  </a:moveTo>
                  <a:lnTo>
                    <a:pt x="3331742" y="0"/>
                  </a:lnTo>
                  <a:lnTo>
                    <a:pt x="3331742"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783900">
              <a:off x="21809429" y="5152795"/>
              <a:ext cx="2852928" cy="5486400"/>
            </a:xfrm>
            <a:custGeom>
              <a:avLst/>
              <a:gdLst/>
              <a:ahLst/>
              <a:cxnLst/>
              <a:rect l="l" t="t" r="r" b="b"/>
              <a:pathLst>
                <a:path w="2852928" h="5486400">
                  <a:moveTo>
                    <a:pt x="0" y="0"/>
                  </a:moveTo>
                  <a:lnTo>
                    <a:pt x="2852928" y="0"/>
                  </a:lnTo>
                  <a:lnTo>
                    <a:pt x="2852928"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1819429">
              <a:off x="22522974" y="5373940"/>
              <a:ext cx="3331741" cy="5486400"/>
            </a:xfrm>
            <a:custGeom>
              <a:avLst/>
              <a:gdLst/>
              <a:ahLst/>
              <a:cxnLst/>
              <a:rect l="l" t="t" r="r" b="b"/>
              <a:pathLst>
                <a:path w="3331741" h="5486400">
                  <a:moveTo>
                    <a:pt x="0" y="0"/>
                  </a:moveTo>
                  <a:lnTo>
                    <a:pt x="3331742" y="0"/>
                  </a:lnTo>
                  <a:lnTo>
                    <a:pt x="3331742"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1819429">
              <a:off x="23031258" y="6252057"/>
              <a:ext cx="3331741" cy="5486400"/>
            </a:xfrm>
            <a:custGeom>
              <a:avLst/>
              <a:gdLst/>
              <a:ahLst/>
              <a:cxnLst/>
              <a:rect l="l" t="t" r="r" b="b"/>
              <a:pathLst>
                <a:path w="3331741" h="5486400">
                  <a:moveTo>
                    <a:pt x="0" y="0"/>
                  </a:moveTo>
                  <a:lnTo>
                    <a:pt x="3331741" y="0"/>
                  </a:lnTo>
                  <a:lnTo>
                    <a:pt x="333174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rot="783900">
              <a:off x="19466939" y="4609188"/>
              <a:ext cx="2852928" cy="5486400"/>
            </a:xfrm>
            <a:custGeom>
              <a:avLst/>
              <a:gdLst/>
              <a:ahLst/>
              <a:cxnLst/>
              <a:rect l="l" t="t" r="r" b="b"/>
              <a:pathLst>
                <a:path w="2852928" h="5486400">
                  <a:moveTo>
                    <a:pt x="0" y="0"/>
                  </a:moveTo>
                  <a:lnTo>
                    <a:pt x="2852928" y="0"/>
                  </a:lnTo>
                  <a:lnTo>
                    <a:pt x="2852928"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rot="1819429">
              <a:off x="20180484" y="4830334"/>
              <a:ext cx="3331741" cy="5486400"/>
            </a:xfrm>
            <a:custGeom>
              <a:avLst/>
              <a:gdLst/>
              <a:ahLst/>
              <a:cxnLst/>
              <a:rect l="l" t="t" r="r" b="b"/>
              <a:pathLst>
                <a:path w="3331741" h="5486400">
                  <a:moveTo>
                    <a:pt x="0" y="0"/>
                  </a:moveTo>
                  <a:lnTo>
                    <a:pt x="3331741" y="0"/>
                  </a:lnTo>
                  <a:lnTo>
                    <a:pt x="333174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rot="1819429">
              <a:off x="20688767" y="5708450"/>
              <a:ext cx="3331741" cy="5486400"/>
            </a:xfrm>
            <a:custGeom>
              <a:avLst/>
              <a:gdLst/>
              <a:ahLst/>
              <a:cxnLst/>
              <a:rect l="l" t="t" r="r" b="b"/>
              <a:pathLst>
                <a:path w="3331741" h="5486400">
                  <a:moveTo>
                    <a:pt x="0" y="0"/>
                  </a:moveTo>
                  <a:lnTo>
                    <a:pt x="3331742" y="0"/>
                  </a:lnTo>
                  <a:lnTo>
                    <a:pt x="3331742"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rot="783900">
              <a:off x="16448773" y="3908782"/>
              <a:ext cx="2852928" cy="5486400"/>
            </a:xfrm>
            <a:custGeom>
              <a:avLst/>
              <a:gdLst/>
              <a:ahLst/>
              <a:cxnLst/>
              <a:rect l="l" t="t" r="r" b="b"/>
              <a:pathLst>
                <a:path w="2852928" h="5486400">
                  <a:moveTo>
                    <a:pt x="0" y="0"/>
                  </a:moveTo>
                  <a:lnTo>
                    <a:pt x="2852928" y="0"/>
                  </a:lnTo>
                  <a:lnTo>
                    <a:pt x="2852928"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rot="1819429">
              <a:off x="17162319" y="4129927"/>
              <a:ext cx="3331741" cy="5486400"/>
            </a:xfrm>
            <a:custGeom>
              <a:avLst/>
              <a:gdLst/>
              <a:ahLst/>
              <a:cxnLst/>
              <a:rect l="l" t="t" r="r" b="b"/>
              <a:pathLst>
                <a:path w="3331741" h="5486400">
                  <a:moveTo>
                    <a:pt x="0" y="0"/>
                  </a:moveTo>
                  <a:lnTo>
                    <a:pt x="3331741" y="0"/>
                  </a:lnTo>
                  <a:lnTo>
                    <a:pt x="333174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rot="1819429">
              <a:off x="17670602" y="5008043"/>
              <a:ext cx="3331741" cy="5486400"/>
            </a:xfrm>
            <a:custGeom>
              <a:avLst/>
              <a:gdLst/>
              <a:ahLst/>
              <a:cxnLst/>
              <a:rect l="l" t="t" r="r" b="b"/>
              <a:pathLst>
                <a:path w="3331741" h="5486400">
                  <a:moveTo>
                    <a:pt x="0" y="0"/>
                  </a:moveTo>
                  <a:lnTo>
                    <a:pt x="3331741" y="0"/>
                  </a:lnTo>
                  <a:lnTo>
                    <a:pt x="333174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13298856" y="3456911"/>
              <a:ext cx="2852928" cy="5486400"/>
            </a:xfrm>
            <a:custGeom>
              <a:avLst/>
              <a:gdLst/>
              <a:ahLst/>
              <a:cxnLst/>
              <a:rect l="l" t="t" r="r" b="b"/>
              <a:pathLst>
                <a:path w="2852928" h="5486400">
                  <a:moveTo>
                    <a:pt x="0" y="0"/>
                  </a:moveTo>
                  <a:lnTo>
                    <a:pt x="2852928" y="0"/>
                  </a:lnTo>
                  <a:lnTo>
                    <a:pt x="2852928"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Freeform 17"/>
            <p:cNvSpPr/>
            <p:nvPr/>
          </p:nvSpPr>
          <p:spPr>
            <a:xfrm rot="1035528">
              <a:off x="14037725" y="3456911"/>
              <a:ext cx="3331741" cy="5486400"/>
            </a:xfrm>
            <a:custGeom>
              <a:avLst/>
              <a:gdLst/>
              <a:ahLst/>
              <a:cxnLst/>
              <a:rect l="l" t="t" r="r" b="b"/>
              <a:pathLst>
                <a:path w="3331741" h="5486400">
                  <a:moveTo>
                    <a:pt x="0" y="0"/>
                  </a:moveTo>
                  <a:lnTo>
                    <a:pt x="3331741" y="0"/>
                  </a:lnTo>
                  <a:lnTo>
                    <a:pt x="333174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Freeform 18"/>
            <p:cNvSpPr/>
            <p:nvPr/>
          </p:nvSpPr>
          <p:spPr>
            <a:xfrm rot="1035528">
              <a:off x="14731355" y="4197395"/>
              <a:ext cx="3331741" cy="5486400"/>
            </a:xfrm>
            <a:custGeom>
              <a:avLst/>
              <a:gdLst/>
              <a:ahLst/>
              <a:cxnLst/>
              <a:rect l="l" t="t" r="r" b="b"/>
              <a:pathLst>
                <a:path w="3331741" h="5486400">
                  <a:moveTo>
                    <a:pt x="0" y="0"/>
                  </a:moveTo>
                  <a:lnTo>
                    <a:pt x="3331741" y="0"/>
                  </a:lnTo>
                  <a:lnTo>
                    <a:pt x="333174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rot="783900">
              <a:off x="11528739" y="2767021"/>
              <a:ext cx="2852928" cy="5486400"/>
            </a:xfrm>
            <a:custGeom>
              <a:avLst/>
              <a:gdLst/>
              <a:ahLst/>
              <a:cxnLst/>
              <a:rect l="l" t="t" r="r" b="b"/>
              <a:pathLst>
                <a:path w="2852928" h="5486400">
                  <a:moveTo>
                    <a:pt x="0" y="0"/>
                  </a:moveTo>
                  <a:lnTo>
                    <a:pt x="2852928" y="0"/>
                  </a:lnTo>
                  <a:lnTo>
                    <a:pt x="2852928"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Freeform 20"/>
            <p:cNvSpPr/>
            <p:nvPr/>
          </p:nvSpPr>
          <p:spPr>
            <a:xfrm rot="1819429">
              <a:off x="12242284" y="2988166"/>
              <a:ext cx="3331741" cy="5486400"/>
            </a:xfrm>
            <a:custGeom>
              <a:avLst/>
              <a:gdLst/>
              <a:ahLst/>
              <a:cxnLst/>
              <a:rect l="l" t="t" r="r" b="b"/>
              <a:pathLst>
                <a:path w="3331741" h="5486400">
                  <a:moveTo>
                    <a:pt x="0" y="0"/>
                  </a:moveTo>
                  <a:lnTo>
                    <a:pt x="3331741" y="0"/>
                  </a:lnTo>
                  <a:lnTo>
                    <a:pt x="333174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Freeform 21"/>
            <p:cNvSpPr/>
            <p:nvPr/>
          </p:nvSpPr>
          <p:spPr>
            <a:xfrm rot="1819429">
              <a:off x="12750567" y="3866282"/>
              <a:ext cx="3331741" cy="5486400"/>
            </a:xfrm>
            <a:custGeom>
              <a:avLst/>
              <a:gdLst/>
              <a:ahLst/>
              <a:cxnLst/>
              <a:rect l="l" t="t" r="r" b="b"/>
              <a:pathLst>
                <a:path w="3331741" h="5486400">
                  <a:moveTo>
                    <a:pt x="0" y="0"/>
                  </a:moveTo>
                  <a:lnTo>
                    <a:pt x="3331741" y="0"/>
                  </a:lnTo>
                  <a:lnTo>
                    <a:pt x="333174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2" name="Freeform 22"/>
            <p:cNvSpPr/>
            <p:nvPr/>
          </p:nvSpPr>
          <p:spPr>
            <a:xfrm rot="783900">
              <a:off x="8510573" y="2066614"/>
              <a:ext cx="2852928" cy="5486400"/>
            </a:xfrm>
            <a:custGeom>
              <a:avLst/>
              <a:gdLst/>
              <a:ahLst/>
              <a:cxnLst/>
              <a:rect l="l" t="t" r="r" b="b"/>
              <a:pathLst>
                <a:path w="2852928" h="5486400">
                  <a:moveTo>
                    <a:pt x="0" y="0"/>
                  </a:moveTo>
                  <a:lnTo>
                    <a:pt x="2852928" y="0"/>
                  </a:lnTo>
                  <a:lnTo>
                    <a:pt x="2852928"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Freeform 23"/>
            <p:cNvSpPr/>
            <p:nvPr/>
          </p:nvSpPr>
          <p:spPr>
            <a:xfrm rot="1819429">
              <a:off x="9224118" y="2287760"/>
              <a:ext cx="3331741" cy="5486400"/>
            </a:xfrm>
            <a:custGeom>
              <a:avLst/>
              <a:gdLst/>
              <a:ahLst/>
              <a:cxnLst/>
              <a:rect l="l" t="t" r="r" b="b"/>
              <a:pathLst>
                <a:path w="3331741" h="5486400">
                  <a:moveTo>
                    <a:pt x="0" y="0"/>
                  </a:moveTo>
                  <a:lnTo>
                    <a:pt x="3331741" y="0"/>
                  </a:lnTo>
                  <a:lnTo>
                    <a:pt x="333174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Freeform 24"/>
            <p:cNvSpPr/>
            <p:nvPr/>
          </p:nvSpPr>
          <p:spPr>
            <a:xfrm rot="1819429">
              <a:off x="9732402" y="3165876"/>
              <a:ext cx="3331741" cy="5486400"/>
            </a:xfrm>
            <a:custGeom>
              <a:avLst/>
              <a:gdLst/>
              <a:ahLst/>
              <a:cxnLst/>
              <a:rect l="l" t="t" r="r" b="b"/>
              <a:pathLst>
                <a:path w="3331741" h="5486400">
                  <a:moveTo>
                    <a:pt x="0" y="0"/>
                  </a:moveTo>
                  <a:lnTo>
                    <a:pt x="3331741" y="0"/>
                  </a:lnTo>
                  <a:lnTo>
                    <a:pt x="333174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Freeform 25"/>
            <p:cNvSpPr/>
            <p:nvPr/>
          </p:nvSpPr>
          <p:spPr>
            <a:xfrm rot="783900">
              <a:off x="6168083" y="1523007"/>
              <a:ext cx="2852928" cy="5486400"/>
            </a:xfrm>
            <a:custGeom>
              <a:avLst/>
              <a:gdLst/>
              <a:ahLst/>
              <a:cxnLst/>
              <a:rect l="l" t="t" r="r" b="b"/>
              <a:pathLst>
                <a:path w="2852928" h="5486400">
                  <a:moveTo>
                    <a:pt x="0" y="0"/>
                  </a:moveTo>
                  <a:lnTo>
                    <a:pt x="2852928" y="0"/>
                  </a:lnTo>
                  <a:lnTo>
                    <a:pt x="2852928"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Freeform 26"/>
            <p:cNvSpPr/>
            <p:nvPr/>
          </p:nvSpPr>
          <p:spPr>
            <a:xfrm rot="1819429">
              <a:off x="6881628" y="1744153"/>
              <a:ext cx="3331741" cy="5486400"/>
            </a:xfrm>
            <a:custGeom>
              <a:avLst/>
              <a:gdLst/>
              <a:ahLst/>
              <a:cxnLst/>
              <a:rect l="l" t="t" r="r" b="b"/>
              <a:pathLst>
                <a:path w="3331741" h="5486400">
                  <a:moveTo>
                    <a:pt x="0" y="0"/>
                  </a:moveTo>
                  <a:lnTo>
                    <a:pt x="3331741" y="0"/>
                  </a:lnTo>
                  <a:lnTo>
                    <a:pt x="333174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Freeform 27"/>
            <p:cNvSpPr/>
            <p:nvPr/>
          </p:nvSpPr>
          <p:spPr>
            <a:xfrm rot="1819429">
              <a:off x="7389911" y="2622269"/>
              <a:ext cx="3331741" cy="5486400"/>
            </a:xfrm>
            <a:custGeom>
              <a:avLst/>
              <a:gdLst/>
              <a:ahLst/>
              <a:cxnLst/>
              <a:rect l="l" t="t" r="r" b="b"/>
              <a:pathLst>
                <a:path w="3331741" h="5486400">
                  <a:moveTo>
                    <a:pt x="0" y="0"/>
                  </a:moveTo>
                  <a:lnTo>
                    <a:pt x="3331741" y="0"/>
                  </a:lnTo>
                  <a:lnTo>
                    <a:pt x="333174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8" name="Freeform 28"/>
            <p:cNvSpPr/>
            <p:nvPr/>
          </p:nvSpPr>
          <p:spPr>
            <a:xfrm rot="783900">
              <a:off x="3149917" y="822601"/>
              <a:ext cx="2852928" cy="5486400"/>
            </a:xfrm>
            <a:custGeom>
              <a:avLst/>
              <a:gdLst/>
              <a:ahLst/>
              <a:cxnLst/>
              <a:rect l="l" t="t" r="r" b="b"/>
              <a:pathLst>
                <a:path w="2852928" h="5486400">
                  <a:moveTo>
                    <a:pt x="0" y="0"/>
                  </a:moveTo>
                  <a:lnTo>
                    <a:pt x="2852928" y="0"/>
                  </a:lnTo>
                  <a:lnTo>
                    <a:pt x="2852928"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9" name="Freeform 29"/>
            <p:cNvSpPr/>
            <p:nvPr/>
          </p:nvSpPr>
          <p:spPr>
            <a:xfrm rot="1819429">
              <a:off x="3863462" y="1043746"/>
              <a:ext cx="3331741" cy="5486400"/>
            </a:xfrm>
            <a:custGeom>
              <a:avLst/>
              <a:gdLst/>
              <a:ahLst/>
              <a:cxnLst/>
              <a:rect l="l" t="t" r="r" b="b"/>
              <a:pathLst>
                <a:path w="3331741" h="5486400">
                  <a:moveTo>
                    <a:pt x="0" y="0"/>
                  </a:moveTo>
                  <a:lnTo>
                    <a:pt x="3331741" y="0"/>
                  </a:lnTo>
                  <a:lnTo>
                    <a:pt x="333174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0" name="Freeform 30"/>
            <p:cNvSpPr/>
            <p:nvPr/>
          </p:nvSpPr>
          <p:spPr>
            <a:xfrm rot="1819429">
              <a:off x="4371746" y="1921862"/>
              <a:ext cx="3331741" cy="5486400"/>
            </a:xfrm>
            <a:custGeom>
              <a:avLst/>
              <a:gdLst/>
              <a:ahLst/>
              <a:cxnLst/>
              <a:rect l="l" t="t" r="r" b="b"/>
              <a:pathLst>
                <a:path w="3331741" h="5486400">
                  <a:moveTo>
                    <a:pt x="0" y="0"/>
                  </a:moveTo>
                  <a:lnTo>
                    <a:pt x="3331741" y="0"/>
                  </a:lnTo>
                  <a:lnTo>
                    <a:pt x="333174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1" name="Freeform 31"/>
            <p:cNvSpPr/>
            <p:nvPr/>
          </p:nvSpPr>
          <p:spPr>
            <a:xfrm>
              <a:off x="0" y="370730"/>
              <a:ext cx="2852928" cy="5486400"/>
            </a:xfrm>
            <a:custGeom>
              <a:avLst/>
              <a:gdLst/>
              <a:ahLst/>
              <a:cxnLst/>
              <a:rect l="l" t="t" r="r" b="b"/>
              <a:pathLst>
                <a:path w="2852928" h="5486400">
                  <a:moveTo>
                    <a:pt x="0" y="0"/>
                  </a:moveTo>
                  <a:lnTo>
                    <a:pt x="2852928" y="0"/>
                  </a:lnTo>
                  <a:lnTo>
                    <a:pt x="2852928"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2" name="Freeform 32"/>
            <p:cNvSpPr/>
            <p:nvPr/>
          </p:nvSpPr>
          <p:spPr>
            <a:xfrm rot="1035528">
              <a:off x="738869" y="370730"/>
              <a:ext cx="3331741" cy="5486400"/>
            </a:xfrm>
            <a:custGeom>
              <a:avLst/>
              <a:gdLst/>
              <a:ahLst/>
              <a:cxnLst/>
              <a:rect l="l" t="t" r="r" b="b"/>
              <a:pathLst>
                <a:path w="3331741" h="5486400">
                  <a:moveTo>
                    <a:pt x="0" y="0"/>
                  </a:moveTo>
                  <a:lnTo>
                    <a:pt x="3331741" y="0"/>
                  </a:lnTo>
                  <a:lnTo>
                    <a:pt x="333174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3" name="Freeform 33"/>
            <p:cNvSpPr/>
            <p:nvPr/>
          </p:nvSpPr>
          <p:spPr>
            <a:xfrm rot="1035528">
              <a:off x="1432499" y="1111215"/>
              <a:ext cx="3331741" cy="5486400"/>
            </a:xfrm>
            <a:custGeom>
              <a:avLst/>
              <a:gdLst/>
              <a:ahLst/>
              <a:cxnLst/>
              <a:rect l="l" t="t" r="r" b="b"/>
              <a:pathLst>
                <a:path w="3331741" h="5486400">
                  <a:moveTo>
                    <a:pt x="0" y="0"/>
                  </a:moveTo>
                  <a:lnTo>
                    <a:pt x="3331741" y="0"/>
                  </a:lnTo>
                  <a:lnTo>
                    <a:pt x="333174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9419834" y="2674460"/>
            <a:ext cx="1400485" cy="5796116"/>
            <a:chOff x="0" y="0"/>
            <a:chExt cx="368852" cy="1526549"/>
          </a:xfrm>
        </p:grpSpPr>
        <p:sp>
          <p:nvSpPr>
            <p:cNvPr id="3" name="Freeform 3"/>
            <p:cNvSpPr/>
            <p:nvPr/>
          </p:nvSpPr>
          <p:spPr>
            <a:xfrm>
              <a:off x="0" y="0"/>
              <a:ext cx="368852" cy="1526549"/>
            </a:xfrm>
            <a:custGeom>
              <a:avLst/>
              <a:gdLst/>
              <a:ahLst/>
              <a:cxnLst/>
              <a:rect l="l" t="t" r="r" b="b"/>
              <a:pathLst>
                <a:path w="368852" h="1526549">
                  <a:moveTo>
                    <a:pt x="0" y="0"/>
                  </a:moveTo>
                  <a:lnTo>
                    <a:pt x="368852" y="0"/>
                  </a:lnTo>
                  <a:lnTo>
                    <a:pt x="368852" y="1526549"/>
                  </a:lnTo>
                  <a:lnTo>
                    <a:pt x="0" y="1526549"/>
                  </a:lnTo>
                  <a:close/>
                </a:path>
              </a:pathLst>
            </a:custGeom>
            <a:solidFill>
              <a:srgbClr val="CCCCCC"/>
            </a:solidFill>
          </p:spPr>
          <p:txBody>
            <a:bodyPr/>
            <a:lstStyle/>
            <a:p>
              <a:endParaRPr lang="en-US"/>
            </a:p>
          </p:txBody>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28700" y="3816887"/>
            <a:ext cx="6249821" cy="3511263"/>
          </a:xfrm>
          <a:custGeom>
            <a:avLst/>
            <a:gdLst/>
            <a:ahLst/>
            <a:cxnLst/>
            <a:rect l="l" t="t" r="r" b="b"/>
            <a:pathLst>
              <a:path w="6249821" h="3511263">
                <a:moveTo>
                  <a:pt x="0" y="0"/>
                </a:moveTo>
                <a:lnTo>
                  <a:pt x="6249821" y="0"/>
                </a:lnTo>
                <a:lnTo>
                  <a:pt x="6249821" y="3511263"/>
                </a:lnTo>
                <a:lnTo>
                  <a:pt x="0" y="35112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028700" y="99804"/>
            <a:ext cx="5713351" cy="1686342"/>
          </a:xfrm>
          <a:prstGeom prst="rect">
            <a:avLst/>
          </a:prstGeom>
        </p:spPr>
        <p:txBody>
          <a:bodyPr lIns="0" tIns="0" rIns="0" bIns="0" rtlCol="0" anchor="t">
            <a:spAutoFit/>
          </a:bodyPr>
          <a:lstStyle/>
          <a:p>
            <a:pPr>
              <a:lnSpc>
                <a:spcPts val="13774"/>
              </a:lnSpc>
            </a:pPr>
            <a:r>
              <a:rPr lang="en-US" sz="9981" spc="978">
                <a:solidFill>
                  <a:srgbClr val="231F20"/>
                </a:solidFill>
                <a:latin typeface="Oswald Bold"/>
              </a:rPr>
              <a:t>CONTENT</a:t>
            </a:r>
          </a:p>
        </p:txBody>
      </p:sp>
      <p:sp>
        <p:nvSpPr>
          <p:cNvPr id="8" name="TextBox 8"/>
          <p:cNvSpPr txBox="1"/>
          <p:nvPr/>
        </p:nvSpPr>
        <p:spPr>
          <a:xfrm>
            <a:off x="9631866" y="2997948"/>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9" name="TextBox 9"/>
          <p:cNvSpPr txBox="1"/>
          <p:nvPr/>
        </p:nvSpPr>
        <p:spPr>
          <a:xfrm>
            <a:off x="9651467" y="4091468"/>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0" name="TextBox 10"/>
          <p:cNvSpPr txBox="1"/>
          <p:nvPr/>
        </p:nvSpPr>
        <p:spPr>
          <a:xfrm>
            <a:off x="9651467" y="5184989"/>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9651467" y="631898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2" name="TextBox 12"/>
          <p:cNvSpPr txBox="1"/>
          <p:nvPr/>
        </p:nvSpPr>
        <p:spPr>
          <a:xfrm>
            <a:off x="9631866" y="741436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05</a:t>
            </a:r>
          </a:p>
        </p:txBody>
      </p:sp>
      <p:sp>
        <p:nvSpPr>
          <p:cNvPr id="13" name="TextBox 13"/>
          <p:cNvSpPr txBox="1"/>
          <p:nvPr/>
        </p:nvSpPr>
        <p:spPr>
          <a:xfrm>
            <a:off x="11151007" y="3102999"/>
            <a:ext cx="5790503"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COMPILER'S ROLE</a:t>
            </a:r>
          </a:p>
        </p:txBody>
      </p:sp>
      <p:sp>
        <p:nvSpPr>
          <p:cNvPr id="14" name="TextBox 14"/>
          <p:cNvSpPr txBox="1"/>
          <p:nvPr/>
        </p:nvSpPr>
        <p:spPr>
          <a:xfrm>
            <a:off x="11182671" y="4196519"/>
            <a:ext cx="6076629"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COMPILER PHASES</a:t>
            </a:r>
          </a:p>
        </p:txBody>
      </p:sp>
      <p:sp>
        <p:nvSpPr>
          <p:cNvPr id="15" name="TextBox 15"/>
          <p:cNvSpPr txBox="1"/>
          <p:nvPr/>
        </p:nvSpPr>
        <p:spPr>
          <a:xfrm>
            <a:off x="11151007" y="5344194"/>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CONTEXT-FREE GRAMMAR (CFG)</a:t>
            </a:r>
          </a:p>
        </p:txBody>
      </p:sp>
      <p:sp>
        <p:nvSpPr>
          <p:cNvPr id="16" name="TextBox 16"/>
          <p:cNvSpPr txBox="1"/>
          <p:nvPr/>
        </p:nvSpPr>
        <p:spPr>
          <a:xfrm>
            <a:off x="11182671" y="6496168"/>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PARSING SIGNIFICANCE</a:t>
            </a:r>
          </a:p>
        </p:txBody>
      </p:sp>
      <p:sp>
        <p:nvSpPr>
          <p:cNvPr id="17" name="TextBox 17"/>
          <p:cNvSpPr txBox="1"/>
          <p:nvPr/>
        </p:nvSpPr>
        <p:spPr>
          <a:xfrm>
            <a:off x="11151007" y="751941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PRESENTATION FOCUS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US"/>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728584" y="3722075"/>
            <a:ext cx="11521365" cy="1032847"/>
          </a:xfrm>
          <a:custGeom>
            <a:avLst/>
            <a:gdLst/>
            <a:ahLst/>
            <a:cxnLst/>
            <a:rect l="l" t="t" r="r" b="b"/>
            <a:pathLst>
              <a:path w="11521365" h="1032847">
                <a:moveTo>
                  <a:pt x="0" y="0"/>
                </a:moveTo>
                <a:lnTo>
                  <a:pt x="11521365" y="0"/>
                </a:lnTo>
                <a:lnTo>
                  <a:pt x="11521365" y="1032848"/>
                </a:lnTo>
                <a:lnTo>
                  <a:pt x="0" y="1032848"/>
                </a:lnTo>
                <a:lnTo>
                  <a:pt x="0" y="0"/>
                </a:lnTo>
                <a:close/>
              </a:path>
            </a:pathLst>
          </a:custGeom>
          <a:blipFill>
            <a:blip r:embed="rId3"/>
            <a:stretch>
              <a:fillRect t="-111244" b="-9065"/>
            </a:stretch>
          </a:blipFill>
        </p:spPr>
        <p:txBody>
          <a:bodyPr/>
          <a:lstStyle/>
          <a:p>
            <a:endParaRPr lang="en-US"/>
          </a:p>
        </p:txBody>
      </p:sp>
      <p:grpSp>
        <p:nvGrpSpPr>
          <p:cNvPr id="7" name="Group 7"/>
          <p:cNvGrpSpPr/>
          <p:nvPr/>
        </p:nvGrpSpPr>
        <p:grpSpPr>
          <a:xfrm>
            <a:off x="810609" y="2289501"/>
            <a:ext cx="11357316" cy="1948998"/>
            <a:chOff x="0" y="0"/>
            <a:chExt cx="4351479" cy="746746"/>
          </a:xfrm>
        </p:grpSpPr>
        <p:sp>
          <p:nvSpPr>
            <p:cNvPr id="8" name="Freeform 8"/>
            <p:cNvSpPr/>
            <p:nvPr/>
          </p:nvSpPr>
          <p:spPr>
            <a:xfrm>
              <a:off x="0" y="0"/>
              <a:ext cx="4351479" cy="746746"/>
            </a:xfrm>
            <a:custGeom>
              <a:avLst/>
              <a:gdLst/>
              <a:ahLst/>
              <a:cxnLst/>
              <a:rect l="l" t="t" r="r" b="b"/>
              <a:pathLst>
                <a:path w="4351479" h="746746">
                  <a:moveTo>
                    <a:pt x="0" y="0"/>
                  </a:moveTo>
                  <a:lnTo>
                    <a:pt x="4351479" y="0"/>
                  </a:lnTo>
                  <a:lnTo>
                    <a:pt x="4351479" y="746746"/>
                  </a:lnTo>
                  <a:lnTo>
                    <a:pt x="0" y="746746"/>
                  </a:lnTo>
                  <a:close/>
                </a:path>
              </a:pathLst>
            </a:custGeom>
            <a:solidFill>
              <a:srgbClr val="EFEFEF"/>
            </a:solidFill>
          </p:spPr>
          <p:txBody>
            <a:bodyPr/>
            <a:lstStyle/>
            <a:p>
              <a:endParaRPr lang="en-US"/>
            </a:p>
          </p:txBody>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728584" y="6109224"/>
            <a:ext cx="11521365" cy="1032847"/>
          </a:xfrm>
          <a:custGeom>
            <a:avLst/>
            <a:gdLst/>
            <a:ahLst/>
            <a:cxnLst/>
            <a:rect l="l" t="t" r="r" b="b"/>
            <a:pathLst>
              <a:path w="11521365" h="1032847">
                <a:moveTo>
                  <a:pt x="0" y="0"/>
                </a:moveTo>
                <a:lnTo>
                  <a:pt x="11521365" y="0"/>
                </a:lnTo>
                <a:lnTo>
                  <a:pt x="11521365" y="1032847"/>
                </a:lnTo>
                <a:lnTo>
                  <a:pt x="0" y="1032847"/>
                </a:lnTo>
                <a:lnTo>
                  <a:pt x="0" y="0"/>
                </a:lnTo>
                <a:close/>
              </a:path>
            </a:pathLst>
          </a:custGeom>
          <a:blipFill>
            <a:blip r:embed="rId3"/>
            <a:stretch>
              <a:fillRect t="-111244" b="-9065"/>
            </a:stretch>
          </a:blipFill>
        </p:spPr>
        <p:txBody>
          <a:bodyPr/>
          <a:lstStyle/>
          <a:p>
            <a:endParaRPr lang="en-US"/>
          </a:p>
        </p:txBody>
      </p:sp>
      <p:grpSp>
        <p:nvGrpSpPr>
          <p:cNvPr id="11" name="Group 11"/>
          <p:cNvGrpSpPr/>
          <p:nvPr/>
        </p:nvGrpSpPr>
        <p:grpSpPr>
          <a:xfrm>
            <a:off x="810609" y="4676649"/>
            <a:ext cx="11357316" cy="1948998"/>
            <a:chOff x="0" y="0"/>
            <a:chExt cx="4351479" cy="746746"/>
          </a:xfrm>
        </p:grpSpPr>
        <p:sp>
          <p:nvSpPr>
            <p:cNvPr id="12" name="Freeform 12"/>
            <p:cNvSpPr/>
            <p:nvPr/>
          </p:nvSpPr>
          <p:spPr>
            <a:xfrm>
              <a:off x="0" y="0"/>
              <a:ext cx="4351479" cy="746746"/>
            </a:xfrm>
            <a:custGeom>
              <a:avLst/>
              <a:gdLst/>
              <a:ahLst/>
              <a:cxnLst/>
              <a:rect l="l" t="t" r="r" b="b"/>
              <a:pathLst>
                <a:path w="4351479" h="746746">
                  <a:moveTo>
                    <a:pt x="0" y="0"/>
                  </a:moveTo>
                  <a:lnTo>
                    <a:pt x="4351479" y="0"/>
                  </a:lnTo>
                  <a:lnTo>
                    <a:pt x="4351479" y="746746"/>
                  </a:lnTo>
                  <a:lnTo>
                    <a:pt x="0" y="746746"/>
                  </a:lnTo>
                  <a:close/>
                </a:path>
              </a:pathLst>
            </a:custGeom>
            <a:solidFill>
              <a:srgbClr val="EFEFEF"/>
            </a:solidFill>
          </p:spPr>
          <p:txBody>
            <a:bodyPr/>
            <a:lstStyle/>
            <a:p>
              <a:endParaRPr lang="en-US"/>
            </a:p>
          </p:txBody>
        </p:sp>
        <p:sp>
          <p:nvSpPr>
            <p:cNvPr id="13" name="TextBox 1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1040217" y="5061776"/>
            <a:ext cx="1159455" cy="1178744"/>
          </a:xfrm>
          <a:custGeom>
            <a:avLst/>
            <a:gdLst/>
            <a:ahLst/>
            <a:cxnLst/>
            <a:rect l="l" t="t" r="r" b="b"/>
            <a:pathLst>
              <a:path w="1159455" h="1178744">
                <a:moveTo>
                  <a:pt x="0" y="0"/>
                </a:moveTo>
                <a:lnTo>
                  <a:pt x="1159455" y="0"/>
                </a:lnTo>
                <a:lnTo>
                  <a:pt x="1159455" y="1178744"/>
                </a:lnTo>
                <a:lnTo>
                  <a:pt x="0" y="11787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TextBox 15"/>
          <p:cNvSpPr txBox="1"/>
          <p:nvPr/>
        </p:nvSpPr>
        <p:spPr>
          <a:xfrm>
            <a:off x="2577316" y="5023676"/>
            <a:ext cx="9317840" cy="1130570"/>
          </a:xfrm>
          <a:prstGeom prst="rect">
            <a:avLst/>
          </a:prstGeom>
        </p:spPr>
        <p:txBody>
          <a:bodyPr lIns="0" tIns="0" rIns="0" bIns="0" rtlCol="0" anchor="t">
            <a:spAutoFit/>
          </a:bodyPr>
          <a:lstStyle/>
          <a:p>
            <a:pPr marL="0" lvl="0" indent="0" algn="l">
              <a:lnSpc>
                <a:spcPts val="3050"/>
              </a:lnSpc>
              <a:spcBef>
                <a:spcPct val="0"/>
              </a:spcBef>
            </a:pPr>
            <a:r>
              <a:rPr lang="en-US" sz="2210" spc="216">
                <a:solidFill>
                  <a:srgbClr val="231F20"/>
                </a:solidFill>
                <a:latin typeface="Gagalin"/>
              </a:rPr>
              <a:t>They translate high-level source code into a lower-level representation that can be executed by a computer's hardware.</a:t>
            </a:r>
          </a:p>
        </p:txBody>
      </p:sp>
      <p:sp>
        <p:nvSpPr>
          <p:cNvPr id="16" name="Freeform 16"/>
          <p:cNvSpPr/>
          <p:nvPr/>
        </p:nvSpPr>
        <p:spPr>
          <a:xfrm>
            <a:off x="-2779578" y="7446871"/>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12249949" y="3335585"/>
            <a:ext cx="5091375" cy="4111286"/>
          </a:xfrm>
          <a:custGeom>
            <a:avLst/>
            <a:gdLst/>
            <a:ahLst/>
            <a:cxnLst/>
            <a:rect l="l" t="t" r="r" b="b"/>
            <a:pathLst>
              <a:path w="5091375" h="4111286">
                <a:moveTo>
                  <a:pt x="0" y="0"/>
                </a:moveTo>
                <a:lnTo>
                  <a:pt x="5091376" y="0"/>
                </a:lnTo>
                <a:lnTo>
                  <a:pt x="5091376" y="4111286"/>
                </a:lnTo>
                <a:lnTo>
                  <a:pt x="0" y="4111286"/>
                </a:lnTo>
                <a:lnTo>
                  <a:pt x="0" y="0"/>
                </a:lnTo>
                <a:close/>
              </a:path>
            </a:pathLst>
          </a:custGeom>
          <a:blipFill>
            <a:blip r:embed="rId8"/>
            <a:stretch>
              <a:fillRect/>
            </a:stretch>
          </a:blipFill>
        </p:spPr>
        <p:txBody>
          <a:bodyPr/>
          <a:lstStyle/>
          <a:p>
            <a:endParaRPr lang="en-US"/>
          </a:p>
        </p:txBody>
      </p:sp>
      <p:sp>
        <p:nvSpPr>
          <p:cNvPr id="18" name="Freeform 18"/>
          <p:cNvSpPr/>
          <p:nvPr/>
        </p:nvSpPr>
        <p:spPr>
          <a:xfrm>
            <a:off x="1028700" y="2655890"/>
            <a:ext cx="1180245" cy="1311383"/>
          </a:xfrm>
          <a:custGeom>
            <a:avLst/>
            <a:gdLst/>
            <a:ahLst/>
            <a:cxnLst/>
            <a:rect l="l" t="t" r="r" b="b"/>
            <a:pathLst>
              <a:path w="1180245" h="1311383">
                <a:moveTo>
                  <a:pt x="0" y="0"/>
                </a:moveTo>
                <a:lnTo>
                  <a:pt x="1180245" y="0"/>
                </a:lnTo>
                <a:lnTo>
                  <a:pt x="1180245" y="1311383"/>
                </a:lnTo>
                <a:lnTo>
                  <a:pt x="0" y="13113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9" name="TextBox 19"/>
          <p:cNvSpPr txBox="1"/>
          <p:nvPr/>
        </p:nvSpPr>
        <p:spPr>
          <a:xfrm>
            <a:off x="810609" y="166024"/>
            <a:ext cx="7416941" cy="1686342"/>
          </a:xfrm>
          <a:prstGeom prst="rect">
            <a:avLst/>
          </a:prstGeom>
        </p:spPr>
        <p:txBody>
          <a:bodyPr lIns="0" tIns="0" rIns="0" bIns="0" rtlCol="0" anchor="t">
            <a:spAutoFit/>
          </a:bodyPr>
          <a:lstStyle/>
          <a:p>
            <a:pPr>
              <a:lnSpc>
                <a:spcPts val="13774"/>
              </a:lnSpc>
            </a:pPr>
            <a:r>
              <a:rPr lang="en-US" sz="9981" spc="978">
                <a:solidFill>
                  <a:srgbClr val="231F20"/>
                </a:solidFill>
                <a:latin typeface="Oswald Bold"/>
              </a:rPr>
              <a:t>COMPILER</a:t>
            </a:r>
          </a:p>
        </p:txBody>
      </p:sp>
      <p:sp>
        <p:nvSpPr>
          <p:cNvPr id="20" name="TextBox 20"/>
          <p:cNvSpPr txBox="1"/>
          <p:nvPr/>
        </p:nvSpPr>
        <p:spPr>
          <a:xfrm>
            <a:off x="2577316" y="2527465"/>
            <a:ext cx="9590608" cy="1511570"/>
          </a:xfrm>
          <a:prstGeom prst="rect">
            <a:avLst/>
          </a:prstGeom>
        </p:spPr>
        <p:txBody>
          <a:bodyPr lIns="0" tIns="0" rIns="0" bIns="0" rtlCol="0" anchor="t">
            <a:spAutoFit/>
          </a:bodyPr>
          <a:lstStyle/>
          <a:p>
            <a:pPr marL="0" lvl="0" indent="0" algn="l">
              <a:lnSpc>
                <a:spcPts val="3050"/>
              </a:lnSpc>
              <a:spcBef>
                <a:spcPct val="0"/>
              </a:spcBef>
            </a:pPr>
            <a:r>
              <a:rPr lang="en-US" sz="2210" spc="216">
                <a:solidFill>
                  <a:srgbClr val="231F20"/>
                </a:solidFill>
                <a:latin typeface="Gagalin"/>
              </a:rPr>
              <a:t>A compiler is a specialized software tool that translates human-readable source code written in a high-level programming language into machine-executable code (usually in the form of binary code or assembly language).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6426464" y="8135384"/>
            <a:ext cx="5435072" cy="5435072"/>
          </a:xfrm>
          <a:custGeom>
            <a:avLst/>
            <a:gdLst/>
            <a:ahLst/>
            <a:cxnLst/>
            <a:rect l="l" t="t" r="r" b="b"/>
            <a:pathLst>
              <a:path w="5435072" h="5435072">
                <a:moveTo>
                  <a:pt x="0" y="0"/>
                </a:moveTo>
                <a:lnTo>
                  <a:pt x="5435072" y="0"/>
                </a:lnTo>
                <a:lnTo>
                  <a:pt x="5435072" y="5435072"/>
                </a:lnTo>
                <a:lnTo>
                  <a:pt x="0" y="54350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351246" y="7305516"/>
            <a:ext cx="1585508" cy="1585508"/>
          </a:xfrm>
          <a:custGeom>
            <a:avLst/>
            <a:gdLst/>
            <a:ahLst/>
            <a:cxnLst/>
            <a:rect l="l" t="t" r="r" b="b"/>
            <a:pathLst>
              <a:path w="1585508" h="1585508">
                <a:moveTo>
                  <a:pt x="0" y="0"/>
                </a:moveTo>
                <a:lnTo>
                  <a:pt x="1585508" y="0"/>
                </a:lnTo>
                <a:lnTo>
                  <a:pt x="1585508" y="1585508"/>
                </a:lnTo>
                <a:lnTo>
                  <a:pt x="0" y="15855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8803759" y="7709871"/>
            <a:ext cx="680482" cy="745548"/>
          </a:xfrm>
          <a:custGeom>
            <a:avLst/>
            <a:gdLst/>
            <a:ahLst/>
            <a:cxnLst/>
            <a:rect l="l" t="t" r="r" b="b"/>
            <a:pathLst>
              <a:path w="680482" h="745548">
                <a:moveTo>
                  <a:pt x="0" y="0"/>
                </a:moveTo>
                <a:lnTo>
                  <a:pt x="680482" y="0"/>
                </a:lnTo>
                <a:lnTo>
                  <a:pt x="680482" y="745548"/>
                </a:lnTo>
                <a:lnTo>
                  <a:pt x="0" y="745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0840834" y="8634653"/>
            <a:ext cx="1585508" cy="1585508"/>
          </a:xfrm>
          <a:custGeom>
            <a:avLst/>
            <a:gdLst/>
            <a:ahLst/>
            <a:cxnLst/>
            <a:rect l="l" t="t" r="r" b="b"/>
            <a:pathLst>
              <a:path w="1585508" h="1585508">
                <a:moveTo>
                  <a:pt x="0" y="0"/>
                </a:moveTo>
                <a:lnTo>
                  <a:pt x="1585507" y="0"/>
                </a:lnTo>
                <a:lnTo>
                  <a:pt x="1585507" y="1585508"/>
                </a:lnTo>
                <a:lnTo>
                  <a:pt x="0" y="15855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5861659" y="8634653"/>
            <a:ext cx="1585508" cy="1585508"/>
          </a:xfrm>
          <a:custGeom>
            <a:avLst/>
            <a:gdLst/>
            <a:ahLst/>
            <a:cxnLst/>
            <a:rect l="l" t="t" r="r" b="b"/>
            <a:pathLst>
              <a:path w="1585508" h="1585508">
                <a:moveTo>
                  <a:pt x="0" y="0"/>
                </a:moveTo>
                <a:lnTo>
                  <a:pt x="1585507" y="0"/>
                </a:lnTo>
                <a:lnTo>
                  <a:pt x="1585507" y="1585508"/>
                </a:lnTo>
                <a:lnTo>
                  <a:pt x="0" y="15855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6205085" y="8998503"/>
            <a:ext cx="898656" cy="857808"/>
          </a:xfrm>
          <a:custGeom>
            <a:avLst/>
            <a:gdLst/>
            <a:ahLst/>
            <a:cxnLst/>
            <a:rect l="l" t="t" r="r" b="b"/>
            <a:pathLst>
              <a:path w="898656" h="857808">
                <a:moveTo>
                  <a:pt x="0" y="0"/>
                </a:moveTo>
                <a:lnTo>
                  <a:pt x="898656" y="0"/>
                </a:lnTo>
                <a:lnTo>
                  <a:pt x="898656" y="857808"/>
                </a:lnTo>
                <a:lnTo>
                  <a:pt x="0" y="8578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11242303" y="9030348"/>
            <a:ext cx="782568" cy="794119"/>
          </a:xfrm>
          <a:custGeom>
            <a:avLst/>
            <a:gdLst/>
            <a:ahLst/>
            <a:cxnLst/>
            <a:rect l="l" t="t" r="r" b="b"/>
            <a:pathLst>
              <a:path w="782568" h="794119">
                <a:moveTo>
                  <a:pt x="0" y="0"/>
                </a:moveTo>
                <a:lnTo>
                  <a:pt x="782569" y="0"/>
                </a:lnTo>
                <a:lnTo>
                  <a:pt x="782569" y="794119"/>
                </a:lnTo>
                <a:lnTo>
                  <a:pt x="0" y="79411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0" name="Group 10"/>
          <p:cNvGrpSpPr/>
          <p:nvPr/>
        </p:nvGrpSpPr>
        <p:grpSpPr>
          <a:xfrm>
            <a:off x="1613403" y="5474718"/>
            <a:ext cx="3474003" cy="1126971"/>
            <a:chOff x="0" y="-57695"/>
            <a:chExt cx="914964" cy="296816"/>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12" name="TextBox 12"/>
            <p:cNvSpPr txBox="1"/>
            <p:nvPr/>
          </p:nvSpPr>
          <p:spPr>
            <a:xfrm>
              <a:off x="51082" y="-57695"/>
              <a:ext cx="812800" cy="296816"/>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rPr>
                <a:t>Lexical Analysis</a:t>
              </a:r>
            </a:p>
          </p:txBody>
        </p:sp>
      </p:grpSp>
      <p:sp>
        <p:nvSpPr>
          <p:cNvPr id="13" name="TextBox 13"/>
          <p:cNvSpPr txBox="1"/>
          <p:nvPr/>
        </p:nvSpPr>
        <p:spPr>
          <a:xfrm>
            <a:off x="1689002" y="6689029"/>
            <a:ext cx="3360904" cy="1020842"/>
          </a:xfrm>
          <a:prstGeom prst="rect">
            <a:avLst/>
          </a:prstGeom>
        </p:spPr>
        <p:txBody>
          <a:bodyPr lIns="0" tIns="0" rIns="0" bIns="0" rtlCol="0" anchor="t">
            <a:spAutoFit/>
          </a:bodyPr>
          <a:lstStyle/>
          <a:p>
            <a:pPr marL="0" lvl="0" indent="0" algn="ctr">
              <a:lnSpc>
                <a:spcPts val="2774"/>
              </a:lnSpc>
              <a:spcBef>
                <a:spcPct val="0"/>
              </a:spcBef>
            </a:pPr>
            <a:r>
              <a:rPr lang="en-US" sz="2010" spc="197">
                <a:solidFill>
                  <a:srgbClr val="231F20"/>
                </a:solidFill>
                <a:latin typeface="DM Sans"/>
              </a:rPr>
              <a:t>Scanning and tokenizing source code.</a:t>
            </a:r>
          </a:p>
        </p:txBody>
      </p:sp>
      <p:grpSp>
        <p:nvGrpSpPr>
          <p:cNvPr id="14" name="Group 14"/>
          <p:cNvGrpSpPr/>
          <p:nvPr/>
        </p:nvGrpSpPr>
        <p:grpSpPr>
          <a:xfrm>
            <a:off x="1739960" y="2362786"/>
            <a:ext cx="3474003" cy="975803"/>
            <a:chOff x="0" y="-57150"/>
            <a:chExt cx="914964" cy="257002"/>
          </a:xfrm>
        </p:grpSpPr>
        <p:sp>
          <p:nvSpPr>
            <p:cNvPr id="15" name="Freeform 15"/>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16" name="TextBox 16"/>
            <p:cNvSpPr txBox="1"/>
            <p:nvPr/>
          </p:nvSpPr>
          <p:spPr>
            <a:xfrm>
              <a:off x="0" y="-57150"/>
              <a:ext cx="812800" cy="257002"/>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rPr>
                <a:t>Parsing</a:t>
              </a:r>
            </a:p>
          </p:txBody>
        </p:sp>
      </p:grpSp>
      <p:grpSp>
        <p:nvGrpSpPr>
          <p:cNvPr id="17" name="Group 17"/>
          <p:cNvGrpSpPr/>
          <p:nvPr/>
        </p:nvGrpSpPr>
        <p:grpSpPr>
          <a:xfrm>
            <a:off x="6426464" y="4610008"/>
            <a:ext cx="3777680" cy="1610669"/>
            <a:chOff x="0" y="-57150"/>
            <a:chExt cx="994945" cy="424210"/>
          </a:xfrm>
        </p:grpSpPr>
        <p:sp>
          <p:nvSpPr>
            <p:cNvPr id="18" name="Freeform 18"/>
            <p:cNvSpPr/>
            <p:nvPr/>
          </p:nvSpPr>
          <p:spPr>
            <a:xfrm>
              <a:off x="0" y="0"/>
              <a:ext cx="994945" cy="170593"/>
            </a:xfrm>
            <a:custGeom>
              <a:avLst/>
              <a:gdLst/>
              <a:ahLst/>
              <a:cxnLst/>
              <a:rect l="l" t="t" r="r" b="b"/>
              <a:pathLst>
                <a:path w="994945" h="170593">
                  <a:moveTo>
                    <a:pt x="0" y="0"/>
                  </a:moveTo>
                  <a:lnTo>
                    <a:pt x="994945" y="0"/>
                  </a:lnTo>
                  <a:lnTo>
                    <a:pt x="994945" y="170593"/>
                  </a:lnTo>
                  <a:lnTo>
                    <a:pt x="0" y="170593"/>
                  </a:lnTo>
                  <a:close/>
                </a:path>
              </a:pathLst>
            </a:custGeom>
            <a:solidFill>
              <a:srgbClr val="1A1A1A"/>
            </a:solidFill>
          </p:spPr>
          <p:txBody>
            <a:bodyPr/>
            <a:lstStyle/>
            <a:p>
              <a:endParaRPr lang="en-US"/>
            </a:p>
          </p:txBody>
        </p:sp>
        <p:sp>
          <p:nvSpPr>
            <p:cNvPr id="19" name="TextBox 19"/>
            <p:cNvSpPr txBox="1"/>
            <p:nvPr/>
          </p:nvSpPr>
          <p:spPr>
            <a:xfrm>
              <a:off x="158459" y="-57150"/>
              <a:ext cx="654342" cy="424210"/>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rPr>
                <a:t>Semantic Analysis</a:t>
              </a:r>
            </a:p>
          </p:txBody>
        </p:sp>
      </p:grpSp>
      <p:sp>
        <p:nvSpPr>
          <p:cNvPr id="20" name="Freeform 20"/>
          <p:cNvSpPr/>
          <p:nvPr/>
        </p:nvSpPr>
        <p:spPr>
          <a:xfrm>
            <a:off x="15418880" y="-5598181"/>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1" name="Freeform 21"/>
          <p:cNvSpPr/>
          <p:nvPr/>
        </p:nvSpPr>
        <p:spPr>
          <a:xfrm rot="-4176364">
            <a:off x="-4698632" y="6957964"/>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22" name="Group 22"/>
          <p:cNvGrpSpPr/>
          <p:nvPr/>
        </p:nvGrpSpPr>
        <p:grpSpPr>
          <a:xfrm>
            <a:off x="10840834" y="2362786"/>
            <a:ext cx="6121626" cy="1048817"/>
            <a:chOff x="0" y="-57150"/>
            <a:chExt cx="1612280" cy="276232"/>
          </a:xfrm>
        </p:grpSpPr>
        <p:sp>
          <p:nvSpPr>
            <p:cNvPr id="23" name="Freeform 23"/>
            <p:cNvSpPr/>
            <p:nvPr/>
          </p:nvSpPr>
          <p:spPr>
            <a:xfrm>
              <a:off x="0" y="0"/>
              <a:ext cx="1608485" cy="170593"/>
            </a:xfrm>
            <a:custGeom>
              <a:avLst/>
              <a:gdLst/>
              <a:ahLst/>
              <a:cxnLst/>
              <a:rect l="l" t="t" r="r" b="b"/>
              <a:pathLst>
                <a:path w="1608485" h="170593">
                  <a:moveTo>
                    <a:pt x="0" y="0"/>
                  </a:moveTo>
                  <a:lnTo>
                    <a:pt x="1608485" y="0"/>
                  </a:lnTo>
                  <a:lnTo>
                    <a:pt x="1608485" y="170593"/>
                  </a:lnTo>
                  <a:lnTo>
                    <a:pt x="0" y="170593"/>
                  </a:lnTo>
                  <a:close/>
                </a:path>
              </a:pathLst>
            </a:custGeom>
            <a:solidFill>
              <a:srgbClr val="1A1A1A"/>
            </a:solidFill>
          </p:spPr>
          <p:txBody>
            <a:bodyPr/>
            <a:lstStyle/>
            <a:p>
              <a:endParaRPr lang="en-US"/>
            </a:p>
          </p:txBody>
        </p:sp>
        <p:sp>
          <p:nvSpPr>
            <p:cNvPr id="24" name="TextBox 24"/>
            <p:cNvSpPr txBox="1"/>
            <p:nvPr/>
          </p:nvSpPr>
          <p:spPr>
            <a:xfrm>
              <a:off x="0" y="-57150"/>
              <a:ext cx="1612280" cy="276232"/>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rPr>
                <a:t>Intermediate Code Generation</a:t>
              </a:r>
            </a:p>
          </p:txBody>
        </p:sp>
      </p:grpSp>
      <p:grpSp>
        <p:nvGrpSpPr>
          <p:cNvPr id="25" name="Group 25"/>
          <p:cNvGrpSpPr/>
          <p:nvPr/>
        </p:nvGrpSpPr>
        <p:grpSpPr>
          <a:xfrm>
            <a:off x="13184779" y="5632987"/>
            <a:ext cx="3777680" cy="1056042"/>
            <a:chOff x="0" y="-57150"/>
            <a:chExt cx="994945" cy="278135"/>
          </a:xfrm>
        </p:grpSpPr>
        <p:sp>
          <p:nvSpPr>
            <p:cNvPr id="26" name="Freeform 26"/>
            <p:cNvSpPr/>
            <p:nvPr/>
          </p:nvSpPr>
          <p:spPr>
            <a:xfrm>
              <a:off x="0" y="0"/>
              <a:ext cx="994945" cy="170593"/>
            </a:xfrm>
            <a:custGeom>
              <a:avLst/>
              <a:gdLst/>
              <a:ahLst/>
              <a:cxnLst/>
              <a:rect l="l" t="t" r="r" b="b"/>
              <a:pathLst>
                <a:path w="994945" h="170593">
                  <a:moveTo>
                    <a:pt x="0" y="0"/>
                  </a:moveTo>
                  <a:lnTo>
                    <a:pt x="994945" y="0"/>
                  </a:lnTo>
                  <a:lnTo>
                    <a:pt x="994945" y="170593"/>
                  </a:lnTo>
                  <a:lnTo>
                    <a:pt x="0" y="170593"/>
                  </a:lnTo>
                  <a:close/>
                </a:path>
              </a:pathLst>
            </a:custGeom>
            <a:solidFill>
              <a:srgbClr val="1A1A1A"/>
            </a:solidFill>
          </p:spPr>
          <p:txBody>
            <a:bodyPr/>
            <a:lstStyle/>
            <a:p>
              <a:endParaRPr lang="en-US"/>
            </a:p>
          </p:txBody>
        </p:sp>
        <p:sp>
          <p:nvSpPr>
            <p:cNvPr id="27" name="TextBox 27"/>
            <p:cNvSpPr txBox="1"/>
            <p:nvPr/>
          </p:nvSpPr>
          <p:spPr>
            <a:xfrm>
              <a:off x="0" y="-57150"/>
              <a:ext cx="994945" cy="278135"/>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rPr>
                <a:t>Code Generation</a:t>
              </a:r>
            </a:p>
          </p:txBody>
        </p:sp>
      </p:grpSp>
      <p:sp>
        <p:nvSpPr>
          <p:cNvPr id="28" name="AutoShape 28"/>
          <p:cNvSpPr/>
          <p:nvPr/>
        </p:nvSpPr>
        <p:spPr>
          <a:xfrm flipH="1" flipV="1">
            <a:off x="3350404" y="4016531"/>
            <a:ext cx="19050" cy="1126969"/>
          </a:xfrm>
          <a:prstGeom prst="line">
            <a:avLst/>
          </a:prstGeom>
          <a:ln w="38100" cap="flat">
            <a:solidFill>
              <a:srgbClr val="000000"/>
            </a:solidFill>
            <a:prstDash val="solid"/>
            <a:headEnd type="none" w="sm" len="sm"/>
            <a:tailEnd type="arrow" w="med" len="sm"/>
          </a:ln>
        </p:spPr>
        <p:txBody>
          <a:bodyPr/>
          <a:lstStyle/>
          <a:p>
            <a:endParaRPr lang="en-US"/>
          </a:p>
        </p:txBody>
      </p:sp>
      <p:sp>
        <p:nvSpPr>
          <p:cNvPr id="29" name="AutoShape 29"/>
          <p:cNvSpPr/>
          <p:nvPr/>
        </p:nvSpPr>
        <p:spPr>
          <a:xfrm flipV="1">
            <a:off x="10009802" y="3951097"/>
            <a:ext cx="564622" cy="616047"/>
          </a:xfrm>
          <a:prstGeom prst="line">
            <a:avLst/>
          </a:prstGeom>
          <a:ln w="38100" cap="flat">
            <a:solidFill>
              <a:srgbClr val="000000"/>
            </a:solidFill>
            <a:prstDash val="solid"/>
            <a:headEnd type="none" w="sm" len="sm"/>
            <a:tailEnd type="arrow" w="med" len="sm"/>
          </a:ln>
        </p:spPr>
        <p:txBody>
          <a:bodyPr/>
          <a:lstStyle/>
          <a:p>
            <a:endParaRPr lang="en-US"/>
          </a:p>
        </p:txBody>
      </p:sp>
      <p:sp>
        <p:nvSpPr>
          <p:cNvPr id="30" name="AutoShape 30"/>
          <p:cNvSpPr/>
          <p:nvPr/>
        </p:nvSpPr>
        <p:spPr>
          <a:xfrm>
            <a:off x="13913492" y="4291538"/>
            <a:ext cx="0" cy="871340"/>
          </a:xfrm>
          <a:prstGeom prst="line">
            <a:avLst/>
          </a:prstGeom>
          <a:ln w="38100" cap="flat">
            <a:solidFill>
              <a:srgbClr val="000000"/>
            </a:solidFill>
            <a:prstDash val="solid"/>
            <a:headEnd type="none" w="sm" len="sm"/>
            <a:tailEnd type="arrow" w="med" len="sm"/>
          </a:ln>
        </p:spPr>
        <p:txBody>
          <a:bodyPr/>
          <a:lstStyle/>
          <a:p>
            <a:endParaRPr lang="en-US"/>
          </a:p>
        </p:txBody>
      </p:sp>
      <p:sp>
        <p:nvSpPr>
          <p:cNvPr id="31" name="AutoShape 31"/>
          <p:cNvSpPr/>
          <p:nvPr/>
        </p:nvSpPr>
        <p:spPr>
          <a:xfrm>
            <a:off x="5861659" y="4016531"/>
            <a:ext cx="741926" cy="550014"/>
          </a:xfrm>
          <a:prstGeom prst="line">
            <a:avLst/>
          </a:prstGeom>
          <a:ln w="38100" cap="flat">
            <a:solidFill>
              <a:srgbClr val="000000"/>
            </a:solidFill>
            <a:prstDash val="solid"/>
            <a:headEnd type="none" w="sm" len="sm"/>
            <a:tailEnd type="arrow" w="med" len="sm"/>
          </a:ln>
        </p:spPr>
        <p:txBody>
          <a:bodyPr/>
          <a:lstStyle/>
          <a:p>
            <a:endParaRPr lang="en-US"/>
          </a:p>
        </p:txBody>
      </p:sp>
      <p:sp>
        <p:nvSpPr>
          <p:cNvPr id="32" name="TextBox 32"/>
          <p:cNvSpPr txBox="1"/>
          <p:nvPr/>
        </p:nvSpPr>
        <p:spPr>
          <a:xfrm>
            <a:off x="1028700" y="319022"/>
            <a:ext cx="8315559" cy="1165161"/>
          </a:xfrm>
          <a:prstGeom prst="rect">
            <a:avLst/>
          </a:prstGeom>
        </p:spPr>
        <p:txBody>
          <a:bodyPr lIns="0" tIns="0" rIns="0" bIns="0" rtlCol="0" anchor="t">
            <a:spAutoFit/>
          </a:bodyPr>
          <a:lstStyle/>
          <a:p>
            <a:pPr>
              <a:lnSpc>
                <a:spcPts val="9587"/>
              </a:lnSpc>
            </a:pPr>
            <a:r>
              <a:rPr lang="en-US" sz="6947" spc="368">
                <a:solidFill>
                  <a:srgbClr val="231F20"/>
                </a:solidFill>
                <a:latin typeface="Oswald Bold"/>
              </a:rPr>
              <a:t>COMPILER PHASES</a:t>
            </a:r>
          </a:p>
        </p:txBody>
      </p:sp>
      <p:sp>
        <p:nvSpPr>
          <p:cNvPr id="33" name="TextBox 33"/>
          <p:cNvSpPr txBox="1"/>
          <p:nvPr/>
        </p:nvSpPr>
        <p:spPr>
          <a:xfrm>
            <a:off x="660030" y="3416123"/>
            <a:ext cx="6254887" cy="335042"/>
          </a:xfrm>
          <a:prstGeom prst="rect">
            <a:avLst/>
          </a:prstGeom>
        </p:spPr>
        <p:txBody>
          <a:bodyPr lIns="0" tIns="0" rIns="0" bIns="0" rtlCol="0" anchor="t">
            <a:spAutoFit/>
          </a:bodyPr>
          <a:lstStyle/>
          <a:p>
            <a:pPr marL="0" lvl="0" indent="0" algn="ctr">
              <a:lnSpc>
                <a:spcPts val="2774"/>
              </a:lnSpc>
              <a:spcBef>
                <a:spcPct val="0"/>
              </a:spcBef>
            </a:pPr>
            <a:r>
              <a:rPr lang="en-US" sz="2010" spc="197">
                <a:solidFill>
                  <a:srgbClr val="231F20"/>
                </a:solidFill>
                <a:latin typeface="DM Sans"/>
              </a:rPr>
              <a:t>Structurally analyzing source code.</a:t>
            </a:r>
          </a:p>
        </p:txBody>
      </p:sp>
      <p:sp>
        <p:nvSpPr>
          <p:cNvPr id="34" name="TextBox 34"/>
          <p:cNvSpPr txBox="1"/>
          <p:nvPr/>
        </p:nvSpPr>
        <p:spPr>
          <a:xfrm>
            <a:off x="6634854" y="5663556"/>
            <a:ext cx="3360904" cy="677942"/>
          </a:xfrm>
          <a:prstGeom prst="rect">
            <a:avLst/>
          </a:prstGeom>
        </p:spPr>
        <p:txBody>
          <a:bodyPr lIns="0" tIns="0" rIns="0" bIns="0" rtlCol="0" anchor="t">
            <a:spAutoFit/>
          </a:bodyPr>
          <a:lstStyle/>
          <a:p>
            <a:pPr marL="0" lvl="0" indent="0" algn="ctr">
              <a:lnSpc>
                <a:spcPts val="2774"/>
              </a:lnSpc>
              <a:spcBef>
                <a:spcPct val="0"/>
              </a:spcBef>
            </a:pPr>
            <a:r>
              <a:rPr lang="en-US" sz="2010" spc="197">
                <a:solidFill>
                  <a:srgbClr val="231F20"/>
                </a:solidFill>
                <a:latin typeface="DM Sans"/>
              </a:rPr>
              <a:t> Ensuring semantic correctness.</a:t>
            </a:r>
          </a:p>
        </p:txBody>
      </p:sp>
      <p:sp>
        <p:nvSpPr>
          <p:cNvPr id="35" name="TextBox 35"/>
          <p:cNvSpPr txBox="1"/>
          <p:nvPr/>
        </p:nvSpPr>
        <p:spPr>
          <a:xfrm>
            <a:off x="10702087" y="3338589"/>
            <a:ext cx="5697880" cy="677942"/>
          </a:xfrm>
          <a:prstGeom prst="rect">
            <a:avLst/>
          </a:prstGeom>
        </p:spPr>
        <p:txBody>
          <a:bodyPr lIns="0" tIns="0" rIns="0" bIns="0" rtlCol="0" anchor="t">
            <a:spAutoFit/>
          </a:bodyPr>
          <a:lstStyle/>
          <a:p>
            <a:pPr marL="0" lvl="0" indent="0" algn="ctr">
              <a:lnSpc>
                <a:spcPts val="2774"/>
              </a:lnSpc>
              <a:spcBef>
                <a:spcPct val="0"/>
              </a:spcBef>
            </a:pPr>
            <a:r>
              <a:rPr lang="en-US" sz="2010" spc="197">
                <a:solidFill>
                  <a:srgbClr val="231F20"/>
                </a:solidFill>
                <a:latin typeface="DM Sans"/>
              </a:rPr>
              <a:t>Producing an intermediate representation.</a:t>
            </a:r>
          </a:p>
        </p:txBody>
      </p:sp>
      <p:sp>
        <p:nvSpPr>
          <p:cNvPr id="36" name="TextBox 36"/>
          <p:cNvSpPr txBox="1"/>
          <p:nvPr/>
        </p:nvSpPr>
        <p:spPr>
          <a:xfrm>
            <a:off x="13393169" y="6686535"/>
            <a:ext cx="3360904" cy="677942"/>
          </a:xfrm>
          <a:prstGeom prst="rect">
            <a:avLst/>
          </a:prstGeom>
        </p:spPr>
        <p:txBody>
          <a:bodyPr lIns="0" tIns="0" rIns="0" bIns="0" rtlCol="0" anchor="t">
            <a:spAutoFit/>
          </a:bodyPr>
          <a:lstStyle/>
          <a:p>
            <a:pPr marL="0" lvl="0" indent="0" algn="ctr">
              <a:lnSpc>
                <a:spcPts val="2774"/>
              </a:lnSpc>
              <a:spcBef>
                <a:spcPct val="0"/>
              </a:spcBef>
            </a:pPr>
            <a:r>
              <a:rPr lang="en-US" sz="2010" spc="197">
                <a:solidFill>
                  <a:srgbClr val="231F20"/>
                </a:solidFill>
                <a:latin typeface="DM Sans"/>
              </a:rPr>
              <a:t>Generating target machine code.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14233680" y="-4672305"/>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0793878" y="3010857"/>
            <a:ext cx="6664810" cy="1971133"/>
            <a:chOff x="0" y="0"/>
            <a:chExt cx="1755341" cy="519146"/>
          </a:xfrm>
        </p:grpSpPr>
        <p:sp>
          <p:nvSpPr>
            <p:cNvPr id="5" name="Freeform 5"/>
            <p:cNvSpPr/>
            <p:nvPr/>
          </p:nvSpPr>
          <p:spPr>
            <a:xfrm>
              <a:off x="0" y="0"/>
              <a:ext cx="1755341" cy="519146"/>
            </a:xfrm>
            <a:custGeom>
              <a:avLst/>
              <a:gdLst/>
              <a:ahLst/>
              <a:cxnLst/>
              <a:rect l="l" t="t" r="r" b="b"/>
              <a:pathLst>
                <a:path w="1755341" h="519146">
                  <a:moveTo>
                    <a:pt x="59242" y="0"/>
                  </a:moveTo>
                  <a:lnTo>
                    <a:pt x="1696099" y="0"/>
                  </a:lnTo>
                  <a:cubicBezTo>
                    <a:pt x="1711811" y="0"/>
                    <a:pt x="1726879" y="6242"/>
                    <a:pt x="1737989" y="17352"/>
                  </a:cubicBezTo>
                  <a:cubicBezTo>
                    <a:pt x="1749099" y="28462"/>
                    <a:pt x="1755341" y="43530"/>
                    <a:pt x="1755341" y="59242"/>
                  </a:cubicBezTo>
                  <a:lnTo>
                    <a:pt x="1755341" y="459904"/>
                  </a:lnTo>
                  <a:cubicBezTo>
                    <a:pt x="1755341" y="475616"/>
                    <a:pt x="1749099" y="490685"/>
                    <a:pt x="1737989" y="501795"/>
                  </a:cubicBezTo>
                  <a:cubicBezTo>
                    <a:pt x="1726879" y="512905"/>
                    <a:pt x="1711811" y="519146"/>
                    <a:pt x="1696099" y="519146"/>
                  </a:cubicBezTo>
                  <a:lnTo>
                    <a:pt x="59242" y="519146"/>
                  </a:lnTo>
                  <a:cubicBezTo>
                    <a:pt x="43530" y="519146"/>
                    <a:pt x="28462" y="512905"/>
                    <a:pt x="17352" y="501795"/>
                  </a:cubicBezTo>
                  <a:cubicBezTo>
                    <a:pt x="6242" y="490685"/>
                    <a:pt x="0" y="475616"/>
                    <a:pt x="0" y="459904"/>
                  </a:cubicBezTo>
                  <a:lnTo>
                    <a:pt x="0" y="59242"/>
                  </a:lnTo>
                  <a:cubicBezTo>
                    <a:pt x="0" y="43530"/>
                    <a:pt x="6242" y="28462"/>
                    <a:pt x="17352" y="17352"/>
                  </a:cubicBezTo>
                  <a:cubicBezTo>
                    <a:pt x="28462" y="6242"/>
                    <a:pt x="43530" y="0"/>
                    <a:pt x="59242" y="0"/>
                  </a:cubicBezTo>
                  <a:close/>
                </a:path>
              </a:pathLst>
            </a:custGeom>
            <a:solidFill>
              <a:srgbClr val="100F0D"/>
            </a:solidFill>
          </p:spPr>
          <p:txBody>
            <a:bodyPr/>
            <a:lstStyle/>
            <a:p>
              <a:endParaRPr lang="en-US"/>
            </a:p>
          </p:txBody>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521064" y="2849348"/>
            <a:ext cx="9610820" cy="2132643"/>
            <a:chOff x="0" y="0"/>
            <a:chExt cx="2531245" cy="561684"/>
          </a:xfrm>
        </p:grpSpPr>
        <p:sp>
          <p:nvSpPr>
            <p:cNvPr id="8" name="Freeform 8"/>
            <p:cNvSpPr/>
            <p:nvPr/>
          </p:nvSpPr>
          <p:spPr>
            <a:xfrm>
              <a:off x="0" y="0"/>
              <a:ext cx="2531245" cy="561684"/>
            </a:xfrm>
            <a:custGeom>
              <a:avLst/>
              <a:gdLst/>
              <a:ahLst/>
              <a:cxnLst/>
              <a:rect l="l" t="t" r="r" b="b"/>
              <a:pathLst>
                <a:path w="2531245" h="561684">
                  <a:moveTo>
                    <a:pt x="41083" y="0"/>
                  </a:moveTo>
                  <a:lnTo>
                    <a:pt x="2490162" y="0"/>
                  </a:lnTo>
                  <a:cubicBezTo>
                    <a:pt x="2501058" y="0"/>
                    <a:pt x="2511508" y="4328"/>
                    <a:pt x="2519212" y="12033"/>
                  </a:cubicBezTo>
                  <a:cubicBezTo>
                    <a:pt x="2526916" y="19737"/>
                    <a:pt x="2531245" y="30187"/>
                    <a:pt x="2531245" y="41083"/>
                  </a:cubicBezTo>
                  <a:lnTo>
                    <a:pt x="2531245" y="520601"/>
                  </a:lnTo>
                  <a:cubicBezTo>
                    <a:pt x="2531245" y="531497"/>
                    <a:pt x="2526916" y="541946"/>
                    <a:pt x="2519212" y="549651"/>
                  </a:cubicBezTo>
                  <a:cubicBezTo>
                    <a:pt x="2511508" y="557355"/>
                    <a:pt x="2501058" y="561684"/>
                    <a:pt x="2490162" y="561684"/>
                  </a:cubicBezTo>
                  <a:lnTo>
                    <a:pt x="41083" y="561684"/>
                  </a:lnTo>
                  <a:cubicBezTo>
                    <a:pt x="30187" y="561684"/>
                    <a:pt x="19737" y="557355"/>
                    <a:pt x="12033" y="549651"/>
                  </a:cubicBezTo>
                  <a:cubicBezTo>
                    <a:pt x="4328" y="541946"/>
                    <a:pt x="0" y="531497"/>
                    <a:pt x="0" y="520601"/>
                  </a:cubicBezTo>
                  <a:lnTo>
                    <a:pt x="0" y="41083"/>
                  </a:lnTo>
                  <a:cubicBezTo>
                    <a:pt x="0" y="30187"/>
                    <a:pt x="4328" y="19737"/>
                    <a:pt x="12033" y="12033"/>
                  </a:cubicBezTo>
                  <a:cubicBezTo>
                    <a:pt x="19737" y="4328"/>
                    <a:pt x="30187" y="0"/>
                    <a:pt x="41083" y="0"/>
                  </a:cubicBezTo>
                  <a:close/>
                </a:path>
              </a:pathLst>
            </a:custGeom>
            <a:solidFill>
              <a:srgbClr val="100F0D"/>
            </a:solidFill>
          </p:spPr>
          <p:txBody>
            <a:bodyPr/>
            <a:lstStyle/>
            <a:p>
              <a:endParaRPr lang="en-US"/>
            </a:p>
          </p:txBody>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686689" y="287052"/>
            <a:ext cx="13931991" cy="1349947"/>
          </a:xfrm>
          <a:prstGeom prst="rect">
            <a:avLst/>
          </a:prstGeom>
        </p:spPr>
        <p:txBody>
          <a:bodyPr lIns="0" tIns="0" rIns="0" bIns="0" rtlCol="0" anchor="t">
            <a:spAutoFit/>
          </a:bodyPr>
          <a:lstStyle/>
          <a:p>
            <a:pPr>
              <a:lnSpc>
                <a:spcPts val="11082"/>
              </a:lnSpc>
            </a:pPr>
            <a:r>
              <a:rPr lang="en-US" sz="8030" spc="786">
                <a:solidFill>
                  <a:srgbClr val="131211"/>
                </a:solidFill>
                <a:latin typeface="Oswald Bold"/>
              </a:rPr>
              <a:t>CONTEXT-FREE GRAMMAR</a:t>
            </a:r>
          </a:p>
        </p:txBody>
      </p:sp>
      <p:sp>
        <p:nvSpPr>
          <p:cNvPr id="11" name="TextBox 11"/>
          <p:cNvSpPr txBox="1"/>
          <p:nvPr/>
        </p:nvSpPr>
        <p:spPr>
          <a:xfrm>
            <a:off x="686689" y="1930040"/>
            <a:ext cx="14243245" cy="919308"/>
          </a:xfrm>
          <a:prstGeom prst="rect">
            <a:avLst/>
          </a:prstGeom>
        </p:spPr>
        <p:txBody>
          <a:bodyPr lIns="0" tIns="0" rIns="0" bIns="0" rtlCol="0" anchor="t">
            <a:spAutoFit/>
          </a:bodyPr>
          <a:lstStyle/>
          <a:p>
            <a:pPr algn="just">
              <a:lnSpc>
                <a:spcPts val="3728"/>
              </a:lnSpc>
            </a:pPr>
            <a:r>
              <a:rPr lang="en-US" sz="2701" spc="264">
                <a:solidFill>
                  <a:srgbClr val="1A1A1A"/>
                </a:solidFill>
                <a:latin typeface="Montserrat Classic"/>
              </a:rPr>
              <a:t>The Context Free Grammar(CFG) is a collection of four-tuple (V,T,P,S)</a:t>
            </a:r>
          </a:p>
          <a:p>
            <a:pPr algn="just">
              <a:lnSpc>
                <a:spcPts val="3728"/>
              </a:lnSpc>
            </a:pPr>
            <a:endParaRPr lang="en-US" sz="2701" spc="264">
              <a:solidFill>
                <a:srgbClr val="1A1A1A"/>
              </a:solidFill>
              <a:latin typeface="Montserrat Classic"/>
            </a:endParaRPr>
          </a:p>
        </p:txBody>
      </p:sp>
      <p:grpSp>
        <p:nvGrpSpPr>
          <p:cNvPr id="12" name="Group 12"/>
          <p:cNvGrpSpPr/>
          <p:nvPr/>
        </p:nvGrpSpPr>
        <p:grpSpPr>
          <a:xfrm>
            <a:off x="521064" y="5332179"/>
            <a:ext cx="9610820" cy="2132643"/>
            <a:chOff x="0" y="0"/>
            <a:chExt cx="2531245" cy="561684"/>
          </a:xfrm>
        </p:grpSpPr>
        <p:sp>
          <p:nvSpPr>
            <p:cNvPr id="13" name="Freeform 13"/>
            <p:cNvSpPr/>
            <p:nvPr/>
          </p:nvSpPr>
          <p:spPr>
            <a:xfrm>
              <a:off x="0" y="0"/>
              <a:ext cx="2531245" cy="561684"/>
            </a:xfrm>
            <a:custGeom>
              <a:avLst/>
              <a:gdLst/>
              <a:ahLst/>
              <a:cxnLst/>
              <a:rect l="l" t="t" r="r" b="b"/>
              <a:pathLst>
                <a:path w="2531245" h="561684">
                  <a:moveTo>
                    <a:pt x="41083" y="0"/>
                  </a:moveTo>
                  <a:lnTo>
                    <a:pt x="2490162" y="0"/>
                  </a:lnTo>
                  <a:cubicBezTo>
                    <a:pt x="2501058" y="0"/>
                    <a:pt x="2511508" y="4328"/>
                    <a:pt x="2519212" y="12033"/>
                  </a:cubicBezTo>
                  <a:cubicBezTo>
                    <a:pt x="2526916" y="19737"/>
                    <a:pt x="2531245" y="30187"/>
                    <a:pt x="2531245" y="41083"/>
                  </a:cubicBezTo>
                  <a:lnTo>
                    <a:pt x="2531245" y="520601"/>
                  </a:lnTo>
                  <a:cubicBezTo>
                    <a:pt x="2531245" y="531497"/>
                    <a:pt x="2526916" y="541946"/>
                    <a:pt x="2519212" y="549651"/>
                  </a:cubicBezTo>
                  <a:cubicBezTo>
                    <a:pt x="2511508" y="557355"/>
                    <a:pt x="2501058" y="561684"/>
                    <a:pt x="2490162" y="561684"/>
                  </a:cubicBezTo>
                  <a:lnTo>
                    <a:pt x="41083" y="561684"/>
                  </a:lnTo>
                  <a:cubicBezTo>
                    <a:pt x="30187" y="561684"/>
                    <a:pt x="19737" y="557355"/>
                    <a:pt x="12033" y="549651"/>
                  </a:cubicBezTo>
                  <a:cubicBezTo>
                    <a:pt x="4328" y="541946"/>
                    <a:pt x="0" y="531497"/>
                    <a:pt x="0" y="520601"/>
                  </a:cubicBezTo>
                  <a:lnTo>
                    <a:pt x="0" y="41083"/>
                  </a:lnTo>
                  <a:cubicBezTo>
                    <a:pt x="0" y="30187"/>
                    <a:pt x="4328" y="19737"/>
                    <a:pt x="12033" y="12033"/>
                  </a:cubicBezTo>
                  <a:cubicBezTo>
                    <a:pt x="19737" y="4328"/>
                    <a:pt x="30187" y="0"/>
                    <a:pt x="41083" y="0"/>
                  </a:cubicBezTo>
                  <a:close/>
                </a:path>
              </a:pathLst>
            </a:custGeom>
            <a:solidFill>
              <a:srgbClr val="100F0D"/>
            </a:solidFill>
          </p:spPr>
          <p:txBody>
            <a:bodyPr/>
            <a:lstStyle/>
            <a:p>
              <a:endParaRPr lang="en-US"/>
            </a:p>
          </p:txBody>
        </p:sp>
        <p:sp>
          <p:nvSpPr>
            <p:cNvPr id="14" name="TextBox 1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521064" y="7815010"/>
            <a:ext cx="9610820" cy="2132643"/>
            <a:chOff x="0" y="0"/>
            <a:chExt cx="2531245" cy="561684"/>
          </a:xfrm>
        </p:grpSpPr>
        <p:sp>
          <p:nvSpPr>
            <p:cNvPr id="16" name="Freeform 16"/>
            <p:cNvSpPr/>
            <p:nvPr/>
          </p:nvSpPr>
          <p:spPr>
            <a:xfrm>
              <a:off x="0" y="0"/>
              <a:ext cx="2531245" cy="561684"/>
            </a:xfrm>
            <a:custGeom>
              <a:avLst/>
              <a:gdLst/>
              <a:ahLst/>
              <a:cxnLst/>
              <a:rect l="l" t="t" r="r" b="b"/>
              <a:pathLst>
                <a:path w="2531245" h="561684">
                  <a:moveTo>
                    <a:pt x="41083" y="0"/>
                  </a:moveTo>
                  <a:lnTo>
                    <a:pt x="2490162" y="0"/>
                  </a:lnTo>
                  <a:cubicBezTo>
                    <a:pt x="2501058" y="0"/>
                    <a:pt x="2511508" y="4328"/>
                    <a:pt x="2519212" y="12033"/>
                  </a:cubicBezTo>
                  <a:cubicBezTo>
                    <a:pt x="2526916" y="19737"/>
                    <a:pt x="2531245" y="30187"/>
                    <a:pt x="2531245" y="41083"/>
                  </a:cubicBezTo>
                  <a:lnTo>
                    <a:pt x="2531245" y="520601"/>
                  </a:lnTo>
                  <a:cubicBezTo>
                    <a:pt x="2531245" y="531497"/>
                    <a:pt x="2526916" y="541946"/>
                    <a:pt x="2519212" y="549651"/>
                  </a:cubicBezTo>
                  <a:cubicBezTo>
                    <a:pt x="2511508" y="557355"/>
                    <a:pt x="2501058" y="561684"/>
                    <a:pt x="2490162" y="561684"/>
                  </a:cubicBezTo>
                  <a:lnTo>
                    <a:pt x="41083" y="561684"/>
                  </a:lnTo>
                  <a:cubicBezTo>
                    <a:pt x="30187" y="561684"/>
                    <a:pt x="19737" y="557355"/>
                    <a:pt x="12033" y="549651"/>
                  </a:cubicBezTo>
                  <a:cubicBezTo>
                    <a:pt x="4328" y="541946"/>
                    <a:pt x="0" y="531497"/>
                    <a:pt x="0" y="520601"/>
                  </a:cubicBezTo>
                  <a:lnTo>
                    <a:pt x="0" y="41083"/>
                  </a:lnTo>
                  <a:cubicBezTo>
                    <a:pt x="0" y="30187"/>
                    <a:pt x="4328" y="19737"/>
                    <a:pt x="12033" y="12033"/>
                  </a:cubicBezTo>
                  <a:cubicBezTo>
                    <a:pt x="19737" y="4328"/>
                    <a:pt x="30187" y="0"/>
                    <a:pt x="41083" y="0"/>
                  </a:cubicBezTo>
                  <a:close/>
                </a:path>
              </a:pathLst>
            </a:custGeom>
            <a:solidFill>
              <a:srgbClr val="100F0D"/>
            </a:solidFill>
          </p:spPr>
          <p:txBody>
            <a:bodyPr/>
            <a:lstStyle/>
            <a:p>
              <a:endParaRPr lang="en-US"/>
            </a:p>
          </p:txBody>
        </p:sp>
        <p:sp>
          <p:nvSpPr>
            <p:cNvPr id="17" name="TextBox 1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8" name="TextBox 18"/>
          <p:cNvSpPr txBox="1"/>
          <p:nvPr/>
        </p:nvSpPr>
        <p:spPr>
          <a:xfrm>
            <a:off x="1028700" y="3152375"/>
            <a:ext cx="8938576" cy="455293"/>
          </a:xfrm>
          <a:prstGeom prst="rect">
            <a:avLst/>
          </a:prstGeom>
        </p:spPr>
        <p:txBody>
          <a:bodyPr lIns="0" tIns="0" rIns="0" bIns="0" rtlCol="0" anchor="t">
            <a:spAutoFit/>
          </a:bodyPr>
          <a:lstStyle/>
          <a:p>
            <a:pPr>
              <a:lnSpc>
                <a:spcPts val="3780"/>
              </a:lnSpc>
            </a:pPr>
            <a:r>
              <a:rPr lang="en-US" sz="2700">
                <a:solidFill>
                  <a:srgbClr val="FFDF8A"/>
                </a:solidFill>
                <a:latin typeface="Oswald Bold"/>
              </a:rPr>
              <a:t>V is a set of Non-Terminals</a:t>
            </a:r>
          </a:p>
        </p:txBody>
      </p:sp>
      <p:sp>
        <p:nvSpPr>
          <p:cNvPr id="19" name="TextBox 19"/>
          <p:cNvSpPr txBox="1"/>
          <p:nvPr/>
        </p:nvSpPr>
        <p:spPr>
          <a:xfrm>
            <a:off x="857185" y="3822704"/>
            <a:ext cx="8938576" cy="789303"/>
          </a:xfrm>
          <a:prstGeom prst="rect">
            <a:avLst/>
          </a:prstGeom>
        </p:spPr>
        <p:txBody>
          <a:bodyPr lIns="0" tIns="0" rIns="0" bIns="0" rtlCol="0" anchor="t">
            <a:spAutoFit/>
          </a:bodyPr>
          <a:lstStyle/>
          <a:p>
            <a:pPr marL="496585" lvl="1" indent="-248293">
              <a:lnSpc>
                <a:spcPts val="3220"/>
              </a:lnSpc>
              <a:buFont typeface="Arial"/>
              <a:buChar char="•"/>
            </a:pPr>
            <a:r>
              <a:rPr lang="en-US" sz="2300">
                <a:solidFill>
                  <a:srgbClr val="FFFFFF"/>
                </a:solidFill>
                <a:latin typeface="Montserrat Classic Bold"/>
              </a:rPr>
              <a:t>Defines a finite set of non-terminal symbols or variables</a:t>
            </a:r>
          </a:p>
          <a:p>
            <a:pPr marL="496585" lvl="1" indent="-248293">
              <a:lnSpc>
                <a:spcPts val="3220"/>
              </a:lnSpc>
              <a:buFont typeface="Arial"/>
              <a:buChar char="•"/>
            </a:pPr>
            <a:r>
              <a:rPr lang="en-US" sz="2300">
                <a:solidFill>
                  <a:srgbClr val="FFFFFF"/>
                </a:solidFill>
                <a:latin typeface="Montserrat Classic Bold"/>
              </a:rPr>
              <a:t>Represented in Uppercase letters</a:t>
            </a:r>
          </a:p>
        </p:txBody>
      </p:sp>
      <p:sp>
        <p:nvSpPr>
          <p:cNvPr id="20" name="TextBox 20"/>
          <p:cNvSpPr txBox="1"/>
          <p:nvPr/>
        </p:nvSpPr>
        <p:spPr>
          <a:xfrm>
            <a:off x="1028700" y="5651497"/>
            <a:ext cx="5995647" cy="455295"/>
          </a:xfrm>
          <a:prstGeom prst="rect">
            <a:avLst/>
          </a:prstGeom>
        </p:spPr>
        <p:txBody>
          <a:bodyPr lIns="0" tIns="0" rIns="0" bIns="0" rtlCol="0" anchor="t">
            <a:spAutoFit/>
          </a:bodyPr>
          <a:lstStyle/>
          <a:p>
            <a:pPr>
              <a:lnSpc>
                <a:spcPts val="3779"/>
              </a:lnSpc>
            </a:pPr>
            <a:r>
              <a:rPr lang="en-US" sz="2700">
                <a:solidFill>
                  <a:srgbClr val="FFDF8A"/>
                </a:solidFill>
                <a:latin typeface="Oswald Bold"/>
              </a:rPr>
              <a:t>T is a set of Terminals</a:t>
            </a:r>
          </a:p>
        </p:txBody>
      </p:sp>
      <p:sp>
        <p:nvSpPr>
          <p:cNvPr id="21" name="TextBox 21"/>
          <p:cNvSpPr txBox="1"/>
          <p:nvPr/>
        </p:nvSpPr>
        <p:spPr>
          <a:xfrm>
            <a:off x="857185" y="6253695"/>
            <a:ext cx="7526795" cy="789303"/>
          </a:xfrm>
          <a:prstGeom prst="rect">
            <a:avLst/>
          </a:prstGeom>
        </p:spPr>
        <p:txBody>
          <a:bodyPr lIns="0" tIns="0" rIns="0" bIns="0" rtlCol="0" anchor="t">
            <a:spAutoFit/>
          </a:bodyPr>
          <a:lstStyle/>
          <a:p>
            <a:pPr marL="496585" lvl="1" indent="-248293">
              <a:lnSpc>
                <a:spcPts val="3220"/>
              </a:lnSpc>
              <a:buFont typeface="Arial"/>
              <a:buChar char="•"/>
            </a:pPr>
            <a:r>
              <a:rPr lang="en-US" sz="2300">
                <a:solidFill>
                  <a:srgbClr val="FFFFFF"/>
                </a:solidFill>
                <a:latin typeface="Montserrat Classic Bold"/>
              </a:rPr>
              <a:t>Used to form language constructs</a:t>
            </a:r>
          </a:p>
          <a:p>
            <a:pPr marL="496585" lvl="1" indent="-248293">
              <a:lnSpc>
                <a:spcPts val="3220"/>
              </a:lnSpc>
              <a:buFont typeface="Arial"/>
              <a:buChar char="•"/>
            </a:pPr>
            <a:r>
              <a:rPr lang="en-US" sz="2300">
                <a:solidFill>
                  <a:srgbClr val="FFFFFF"/>
                </a:solidFill>
                <a:latin typeface="Montserrat Classic Bold"/>
              </a:rPr>
              <a:t>Represented in lowercase letters.</a:t>
            </a:r>
          </a:p>
        </p:txBody>
      </p:sp>
      <p:sp>
        <p:nvSpPr>
          <p:cNvPr id="22" name="TextBox 22"/>
          <p:cNvSpPr txBox="1"/>
          <p:nvPr/>
        </p:nvSpPr>
        <p:spPr>
          <a:xfrm>
            <a:off x="1028700" y="8230536"/>
            <a:ext cx="8938576" cy="455293"/>
          </a:xfrm>
          <a:prstGeom prst="rect">
            <a:avLst/>
          </a:prstGeom>
        </p:spPr>
        <p:txBody>
          <a:bodyPr lIns="0" tIns="0" rIns="0" bIns="0" rtlCol="0" anchor="t">
            <a:spAutoFit/>
          </a:bodyPr>
          <a:lstStyle/>
          <a:p>
            <a:pPr>
              <a:lnSpc>
                <a:spcPts val="3780"/>
              </a:lnSpc>
            </a:pPr>
            <a:r>
              <a:rPr lang="en-US" sz="2700">
                <a:solidFill>
                  <a:srgbClr val="FFDF8A"/>
                </a:solidFill>
                <a:latin typeface="Oswald Bold"/>
              </a:rPr>
              <a:t>P is Production Rule</a:t>
            </a:r>
          </a:p>
        </p:txBody>
      </p:sp>
      <p:sp>
        <p:nvSpPr>
          <p:cNvPr id="23" name="TextBox 23"/>
          <p:cNvSpPr txBox="1"/>
          <p:nvPr/>
        </p:nvSpPr>
        <p:spPr>
          <a:xfrm>
            <a:off x="857185" y="8824990"/>
            <a:ext cx="8938576" cy="789303"/>
          </a:xfrm>
          <a:prstGeom prst="rect">
            <a:avLst/>
          </a:prstGeom>
        </p:spPr>
        <p:txBody>
          <a:bodyPr lIns="0" tIns="0" rIns="0" bIns="0" rtlCol="0" anchor="t">
            <a:spAutoFit/>
          </a:bodyPr>
          <a:lstStyle/>
          <a:p>
            <a:pPr marL="496585" lvl="1" indent="-248293">
              <a:lnSpc>
                <a:spcPts val="3220"/>
              </a:lnSpc>
              <a:buFont typeface="Arial"/>
              <a:buChar char="•"/>
            </a:pPr>
            <a:r>
              <a:rPr lang="en-US" sz="2300">
                <a:solidFill>
                  <a:srgbClr val="FFFFFF"/>
                </a:solidFill>
                <a:latin typeface="Montserrat Classic Bold"/>
              </a:rPr>
              <a:t>Built production rules using non-terminal and terminal symbols</a:t>
            </a:r>
          </a:p>
        </p:txBody>
      </p:sp>
      <p:sp>
        <p:nvSpPr>
          <p:cNvPr id="24" name="TextBox 24"/>
          <p:cNvSpPr txBox="1"/>
          <p:nvPr/>
        </p:nvSpPr>
        <p:spPr>
          <a:xfrm>
            <a:off x="11357376" y="3267524"/>
            <a:ext cx="3758344" cy="455293"/>
          </a:xfrm>
          <a:prstGeom prst="rect">
            <a:avLst/>
          </a:prstGeom>
        </p:spPr>
        <p:txBody>
          <a:bodyPr lIns="0" tIns="0" rIns="0" bIns="0" rtlCol="0" anchor="t">
            <a:spAutoFit/>
          </a:bodyPr>
          <a:lstStyle/>
          <a:p>
            <a:pPr>
              <a:lnSpc>
                <a:spcPts val="3780"/>
              </a:lnSpc>
            </a:pPr>
            <a:r>
              <a:rPr lang="en-US" sz="2700">
                <a:solidFill>
                  <a:srgbClr val="FFDF8A"/>
                </a:solidFill>
                <a:latin typeface="Oswald Bold"/>
              </a:rPr>
              <a:t>S is Start Symbol</a:t>
            </a:r>
          </a:p>
        </p:txBody>
      </p:sp>
      <p:sp>
        <p:nvSpPr>
          <p:cNvPr id="25" name="TextBox 25"/>
          <p:cNvSpPr txBox="1"/>
          <p:nvPr/>
        </p:nvSpPr>
        <p:spPr>
          <a:xfrm>
            <a:off x="11159658" y="3868044"/>
            <a:ext cx="5933251" cy="789303"/>
          </a:xfrm>
          <a:prstGeom prst="rect">
            <a:avLst/>
          </a:prstGeom>
        </p:spPr>
        <p:txBody>
          <a:bodyPr lIns="0" tIns="0" rIns="0" bIns="0" rtlCol="0" anchor="t">
            <a:spAutoFit/>
          </a:bodyPr>
          <a:lstStyle/>
          <a:p>
            <a:pPr marL="496585" lvl="1" indent="-248293">
              <a:lnSpc>
                <a:spcPts val="3220"/>
              </a:lnSpc>
              <a:buFont typeface="Arial"/>
              <a:buChar char="•"/>
            </a:pPr>
            <a:r>
              <a:rPr lang="en-US" sz="2300">
                <a:solidFill>
                  <a:srgbClr val="FFFFFF"/>
                </a:solidFill>
                <a:latin typeface="Montserrat Classic Bold"/>
              </a:rPr>
              <a:t>Derivation should always be with start symbol</a:t>
            </a:r>
          </a:p>
        </p:txBody>
      </p:sp>
      <p:sp>
        <p:nvSpPr>
          <p:cNvPr id="26" name="Freeform 26"/>
          <p:cNvSpPr/>
          <p:nvPr/>
        </p:nvSpPr>
        <p:spPr>
          <a:xfrm>
            <a:off x="10329168" y="5479235"/>
            <a:ext cx="7712791" cy="4419661"/>
          </a:xfrm>
          <a:custGeom>
            <a:avLst/>
            <a:gdLst/>
            <a:ahLst/>
            <a:cxnLst/>
            <a:rect l="l" t="t" r="r" b="b"/>
            <a:pathLst>
              <a:path w="7712791" h="4419661">
                <a:moveTo>
                  <a:pt x="0" y="0"/>
                </a:moveTo>
                <a:lnTo>
                  <a:pt x="7712790" y="0"/>
                </a:lnTo>
                <a:lnTo>
                  <a:pt x="7712790" y="4419661"/>
                </a:lnTo>
                <a:lnTo>
                  <a:pt x="0" y="4419661"/>
                </a:lnTo>
                <a:lnTo>
                  <a:pt x="0" y="0"/>
                </a:lnTo>
                <a:close/>
              </a:path>
            </a:pathLst>
          </a:custGeom>
          <a:blipFill>
            <a:blip r:embed="rId5"/>
            <a:stretch>
              <a:fillRect t="-12587"/>
            </a:stretch>
          </a:blipFill>
          <a:ln cap="sq">
            <a:noFill/>
            <a:prstDash val="solid"/>
            <a:miter/>
          </a:ln>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37073" y="-1563591"/>
            <a:ext cx="3560517" cy="3653515"/>
          </a:xfrm>
          <a:custGeom>
            <a:avLst/>
            <a:gdLst/>
            <a:ahLst/>
            <a:cxnLst/>
            <a:rect l="l" t="t" r="r" b="b"/>
            <a:pathLst>
              <a:path w="3560517" h="3653515">
                <a:moveTo>
                  <a:pt x="0" y="0"/>
                </a:moveTo>
                <a:lnTo>
                  <a:pt x="3560517" y="0"/>
                </a:lnTo>
                <a:lnTo>
                  <a:pt x="3560517" y="3653515"/>
                </a:lnTo>
                <a:lnTo>
                  <a:pt x="0" y="3653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134309" y="-4167677"/>
            <a:ext cx="5818568" cy="5970546"/>
          </a:xfrm>
          <a:custGeom>
            <a:avLst/>
            <a:gdLst/>
            <a:ahLst/>
            <a:cxnLst/>
            <a:rect l="l" t="t" r="r" b="b"/>
            <a:pathLst>
              <a:path w="5818568" h="5970546">
                <a:moveTo>
                  <a:pt x="0" y="0"/>
                </a:moveTo>
                <a:lnTo>
                  <a:pt x="5818568" y="0"/>
                </a:lnTo>
                <a:lnTo>
                  <a:pt x="5818568" y="5970546"/>
                </a:lnTo>
                <a:lnTo>
                  <a:pt x="0" y="5970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AutoShape 4"/>
          <p:cNvSpPr/>
          <p:nvPr/>
        </p:nvSpPr>
        <p:spPr>
          <a:xfrm>
            <a:off x="1384802" y="2645821"/>
            <a:ext cx="376823" cy="0"/>
          </a:xfrm>
          <a:prstGeom prst="line">
            <a:avLst/>
          </a:prstGeom>
          <a:ln w="28575" cap="flat">
            <a:solidFill>
              <a:srgbClr val="000000"/>
            </a:solidFill>
            <a:prstDash val="solid"/>
            <a:headEnd type="none" w="sm" len="sm"/>
            <a:tailEnd type="arrow" w="med" len="sm"/>
          </a:ln>
        </p:spPr>
        <p:txBody>
          <a:bodyPr/>
          <a:lstStyle/>
          <a:p>
            <a:endParaRPr lang="en-US"/>
          </a:p>
        </p:txBody>
      </p:sp>
      <p:sp>
        <p:nvSpPr>
          <p:cNvPr id="5" name="AutoShape 5"/>
          <p:cNvSpPr/>
          <p:nvPr/>
        </p:nvSpPr>
        <p:spPr>
          <a:xfrm flipV="1">
            <a:off x="1334644" y="4504829"/>
            <a:ext cx="393795" cy="0"/>
          </a:xfrm>
          <a:prstGeom prst="line">
            <a:avLst/>
          </a:prstGeom>
          <a:ln w="28575" cap="flat">
            <a:solidFill>
              <a:srgbClr val="000000"/>
            </a:solidFill>
            <a:prstDash val="solid"/>
            <a:headEnd type="none" w="sm" len="sm"/>
            <a:tailEnd type="arrow" w="med" len="sm"/>
          </a:ln>
        </p:spPr>
        <p:txBody>
          <a:bodyPr/>
          <a:lstStyle/>
          <a:p>
            <a:endParaRPr lang="en-US"/>
          </a:p>
        </p:txBody>
      </p:sp>
      <p:sp>
        <p:nvSpPr>
          <p:cNvPr id="6" name="AutoShape 6"/>
          <p:cNvSpPr/>
          <p:nvPr/>
        </p:nvSpPr>
        <p:spPr>
          <a:xfrm>
            <a:off x="1334644" y="6285087"/>
            <a:ext cx="393795" cy="0"/>
          </a:xfrm>
          <a:prstGeom prst="line">
            <a:avLst/>
          </a:prstGeom>
          <a:ln w="28575" cap="flat">
            <a:solidFill>
              <a:srgbClr val="000000"/>
            </a:solidFill>
            <a:prstDash val="solid"/>
            <a:headEnd type="none" w="sm" len="sm"/>
            <a:tailEnd type="arrow" w="med" len="sm"/>
          </a:ln>
        </p:spPr>
        <p:txBody>
          <a:bodyPr/>
          <a:lstStyle/>
          <a:p>
            <a:endParaRPr lang="en-US"/>
          </a:p>
        </p:txBody>
      </p:sp>
      <p:sp>
        <p:nvSpPr>
          <p:cNvPr id="7" name="AutoShape 7"/>
          <p:cNvSpPr/>
          <p:nvPr/>
        </p:nvSpPr>
        <p:spPr>
          <a:xfrm>
            <a:off x="1334644" y="8026514"/>
            <a:ext cx="393795" cy="0"/>
          </a:xfrm>
          <a:prstGeom prst="line">
            <a:avLst/>
          </a:prstGeom>
          <a:ln w="28575" cap="flat">
            <a:solidFill>
              <a:srgbClr val="000000"/>
            </a:solidFill>
            <a:prstDash val="solid"/>
            <a:headEnd type="none" w="sm" len="sm"/>
            <a:tailEnd type="arrow" w="med" len="sm"/>
          </a:ln>
        </p:spPr>
        <p:txBody>
          <a:bodyPr/>
          <a:lstStyle/>
          <a:p>
            <a:endParaRPr lang="en-US"/>
          </a:p>
        </p:txBody>
      </p:sp>
      <p:grpSp>
        <p:nvGrpSpPr>
          <p:cNvPr id="8" name="Group 8"/>
          <p:cNvGrpSpPr/>
          <p:nvPr/>
        </p:nvGrpSpPr>
        <p:grpSpPr>
          <a:xfrm>
            <a:off x="5924722" y="3030688"/>
            <a:ext cx="5578158" cy="6554391"/>
            <a:chOff x="0" y="0"/>
            <a:chExt cx="1469145" cy="1726259"/>
          </a:xfrm>
        </p:grpSpPr>
        <p:sp>
          <p:nvSpPr>
            <p:cNvPr id="9" name="Freeform 9"/>
            <p:cNvSpPr/>
            <p:nvPr/>
          </p:nvSpPr>
          <p:spPr>
            <a:xfrm>
              <a:off x="0" y="0"/>
              <a:ext cx="1469145" cy="1726260"/>
            </a:xfrm>
            <a:custGeom>
              <a:avLst/>
              <a:gdLst/>
              <a:ahLst/>
              <a:cxnLst/>
              <a:rect l="l" t="t" r="r" b="b"/>
              <a:pathLst>
                <a:path w="1469145" h="1726260">
                  <a:moveTo>
                    <a:pt x="70783" y="0"/>
                  </a:moveTo>
                  <a:lnTo>
                    <a:pt x="1398362" y="0"/>
                  </a:lnTo>
                  <a:cubicBezTo>
                    <a:pt x="1417134" y="0"/>
                    <a:pt x="1435138" y="7457"/>
                    <a:pt x="1448413" y="20732"/>
                  </a:cubicBezTo>
                  <a:cubicBezTo>
                    <a:pt x="1461687" y="34006"/>
                    <a:pt x="1469145" y="52010"/>
                    <a:pt x="1469145" y="70783"/>
                  </a:cubicBezTo>
                  <a:lnTo>
                    <a:pt x="1469145" y="1655477"/>
                  </a:lnTo>
                  <a:cubicBezTo>
                    <a:pt x="1469145" y="1674250"/>
                    <a:pt x="1461687" y="1692253"/>
                    <a:pt x="1448413" y="1705528"/>
                  </a:cubicBezTo>
                  <a:cubicBezTo>
                    <a:pt x="1435138" y="1718802"/>
                    <a:pt x="1417134" y="1726260"/>
                    <a:pt x="1398362" y="1726260"/>
                  </a:cubicBezTo>
                  <a:lnTo>
                    <a:pt x="70783" y="1726260"/>
                  </a:lnTo>
                  <a:cubicBezTo>
                    <a:pt x="52010" y="1726260"/>
                    <a:pt x="34006" y="1718802"/>
                    <a:pt x="20732" y="1705528"/>
                  </a:cubicBezTo>
                  <a:cubicBezTo>
                    <a:pt x="7457" y="1692253"/>
                    <a:pt x="0" y="1674250"/>
                    <a:pt x="0" y="1655477"/>
                  </a:cubicBezTo>
                  <a:lnTo>
                    <a:pt x="0" y="70783"/>
                  </a:lnTo>
                  <a:cubicBezTo>
                    <a:pt x="0" y="52010"/>
                    <a:pt x="7457" y="34006"/>
                    <a:pt x="20732" y="20732"/>
                  </a:cubicBezTo>
                  <a:cubicBezTo>
                    <a:pt x="34006" y="7457"/>
                    <a:pt x="52010" y="0"/>
                    <a:pt x="70783" y="0"/>
                  </a:cubicBezTo>
                  <a:close/>
                </a:path>
              </a:pathLst>
            </a:custGeom>
            <a:solidFill>
              <a:srgbClr val="100F0D"/>
            </a:solidFill>
          </p:spPr>
          <p:txBody>
            <a:bodyPr/>
            <a:lstStyle/>
            <a:p>
              <a:endParaRPr lang="en-US"/>
            </a:p>
          </p:txBody>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2522055" y="2848859"/>
            <a:ext cx="4936511" cy="6736220"/>
          </a:xfrm>
          <a:custGeom>
            <a:avLst/>
            <a:gdLst/>
            <a:ahLst/>
            <a:cxnLst/>
            <a:rect l="l" t="t" r="r" b="b"/>
            <a:pathLst>
              <a:path w="4936511" h="6736220">
                <a:moveTo>
                  <a:pt x="0" y="0"/>
                </a:moveTo>
                <a:lnTo>
                  <a:pt x="4936511" y="0"/>
                </a:lnTo>
                <a:lnTo>
                  <a:pt x="4936511" y="6736221"/>
                </a:lnTo>
                <a:lnTo>
                  <a:pt x="0" y="6736221"/>
                </a:lnTo>
                <a:lnTo>
                  <a:pt x="0" y="0"/>
                </a:lnTo>
                <a:close/>
              </a:path>
            </a:pathLst>
          </a:custGeom>
          <a:blipFill>
            <a:blip r:embed="rId4"/>
            <a:stretch>
              <a:fillRect l="-14700" r="-14700" b="-6548"/>
            </a:stretch>
          </a:blipFill>
        </p:spPr>
        <p:txBody>
          <a:bodyPr/>
          <a:lstStyle/>
          <a:p>
            <a:endParaRPr lang="en-US"/>
          </a:p>
        </p:txBody>
      </p:sp>
      <p:sp>
        <p:nvSpPr>
          <p:cNvPr id="12" name="TextBox 12"/>
          <p:cNvSpPr txBox="1"/>
          <p:nvPr/>
        </p:nvSpPr>
        <p:spPr>
          <a:xfrm>
            <a:off x="9023253" y="3349484"/>
            <a:ext cx="1501801" cy="588757"/>
          </a:xfrm>
          <a:prstGeom prst="rect">
            <a:avLst/>
          </a:prstGeom>
        </p:spPr>
        <p:txBody>
          <a:bodyPr lIns="0" tIns="0" rIns="0" bIns="0" rtlCol="0" anchor="t">
            <a:spAutoFit/>
          </a:bodyPr>
          <a:lstStyle/>
          <a:p>
            <a:pPr>
              <a:lnSpc>
                <a:spcPts val="4823"/>
              </a:lnSpc>
            </a:pPr>
            <a:r>
              <a:rPr lang="en-US" sz="3445">
                <a:solidFill>
                  <a:srgbClr val="FFFFFF"/>
                </a:solidFill>
                <a:latin typeface="Oswald Bold"/>
              </a:rPr>
              <a:t>S  -&gt;  A </a:t>
            </a:r>
          </a:p>
        </p:txBody>
      </p:sp>
      <p:sp>
        <p:nvSpPr>
          <p:cNvPr id="13" name="TextBox 13"/>
          <p:cNvSpPr txBox="1"/>
          <p:nvPr/>
        </p:nvSpPr>
        <p:spPr>
          <a:xfrm>
            <a:off x="9023253" y="4153669"/>
            <a:ext cx="2007103" cy="588757"/>
          </a:xfrm>
          <a:prstGeom prst="rect">
            <a:avLst/>
          </a:prstGeom>
        </p:spPr>
        <p:txBody>
          <a:bodyPr lIns="0" tIns="0" rIns="0" bIns="0" rtlCol="0" anchor="t">
            <a:spAutoFit/>
          </a:bodyPr>
          <a:lstStyle/>
          <a:p>
            <a:pPr>
              <a:lnSpc>
                <a:spcPts val="4823"/>
              </a:lnSpc>
            </a:pPr>
            <a:r>
              <a:rPr lang="en-US" sz="3445">
                <a:solidFill>
                  <a:srgbClr val="FFFFFF"/>
                </a:solidFill>
                <a:latin typeface="Oswald Bold"/>
              </a:rPr>
              <a:t>A -&gt;  bSe </a:t>
            </a:r>
          </a:p>
        </p:txBody>
      </p:sp>
      <p:sp>
        <p:nvSpPr>
          <p:cNvPr id="14" name="TextBox 14"/>
          <p:cNvSpPr txBox="1"/>
          <p:nvPr/>
        </p:nvSpPr>
        <p:spPr>
          <a:xfrm>
            <a:off x="9023253" y="5040709"/>
            <a:ext cx="1783357" cy="531275"/>
          </a:xfrm>
          <a:prstGeom prst="rect">
            <a:avLst/>
          </a:prstGeom>
        </p:spPr>
        <p:txBody>
          <a:bodyPr lIns="0" tIns="0" rIns="0" bIns="0" rtlCol="0" anchor="t">
            <a:spAutoFit/>
          </a:bodyPr>
          <a:lstStyle/>
          <a:p>
            <a:pPr>
              <a:lnSpc>
                <a:spcPts val="4317"/>
              </a:lnSpc>
            </a:pPr>
            <a:r>
              <a:rPr lang="en-US" sz="3083">
                <a:solidFill>
                  <a:srgbClr val="FFFFFF"/>
                </a:solidFill>
                <a:latin typeface="Oswald Bold"/>
              </a:rPr>
              <a:t>S  -&gt;  SA </a:t>
            </a:r>
          </a:p>
        </p:txBody>
      </p:sp>
      <p:sp>
        <p:nvSpPr>
          <p:cNvPr id="15" name="TextBox 15"/>
          <p:cNvSpPr txBox="1"/>
          <p:nvPr/>
        </p:nvSpPr>
        <p:spPr>
          <a:xfrm>
            <a:off x="9023253" y="5965159"/>
            <a:ext cx="1344052" cy="531275"/>
          </a:xfrm>
          <a:prstGeom prst="rect">
            <a:avLst/>
          </a:prstGeom>
        </p:spPr>
        <p:txBody>
          <a:bodyPr lIns="0" tIns="0" rIns="0" bIns="0" rtlCol="0" anchor="t">
            <a:spAutoFit/>
          </a:bodyPr>
          <a:lstStyle/>
          <a:p>
            <a:pPr>
              <a:lnSpc>
                <a:spcPts val="4317"/>
              </a:lnSpc>
            </a:pPr>
            <a:r>
              <a:rPr lang="en-US" sz="3083">
                <a:solidFill>
                  <a:srgbClr val="FFFFFF"/>
                </a:solidFill>
                <a:latin typeface="Oswald Bold"/>
              </a:rPr>
              <a:t>S  -&gt;  A </a:t>
            </a:r>
          </a:p>
        </p:txBody>
      </p:sp>
      <p:sp>
        <p:nvSpPr>
          <p:cNvPr id="16" name="TextBox 16"/>
          <p:cNvSpPr txBox="1"/>
          <p:nvPr/>
        </p:nvSpPr>
        <p:spPr>
          <a:xfrm>
            <a:off x="9023253" y="6810725"/>
            <a:ext cx="1518477" cy="531275"/>
          </a:xfrm>
          <a:prstGeom prst="rect">
            <a:avLst/>
          </a:prstGeom>
        </p:spPr>
        <p:txBody>
          <a:bodyPr lIns="0" tIns="0" rIns="0" bIns="0" rtlCol="0" anchor="t">
            <a:spAutoFit/>
          </a:bodyPr>
          <a:lstStyle/>
          <a:p>
            <a:pPr>
              <a:lnSpc>
                <a:spcPts val="4317"/>
              </a:lnSpc>
            </a:pPr>
            <a:r>
              <a:rPr lang="en-US" sz="3083">
                <a:solidFill>
                  <a:srgbClr val="FFFFFF"/>
                </a:solidFill>
                <a:latin typeface="Oswald Bold"/>
              </a:rPr>
              <a:t>A  -&gt;  be </a:t>
            </a:r>
          </a:p>
        </p:txBody>
      </p:sp>
      <p:sp>
        <p:nvSpPr>
          <p:cNvPr id="17" name="TextBox 17"/>
          <p:cNvSpPr txBox="1"/>
          <p:nvPr/>
        </p:nvSpPr>
        <p:spPr>
          <a:xfrm>
            <a:off x="9023253" y="7717105"/>
            <a:ext cx="1518477" cy="531275"/>
          </a:xfrm>
          <a:prstGeom prst="rect">
            <a:avLst/>
          </a:prstGeom>
        </p:spPr>
        <p:txBody>
          <a:bodyPr lIns="0" tIns="0" rIns="0" bIns="0" rtlCol="0" anchor="t">
            <a:spAutoFit/>
          </a:bodyPr>
          <a:lstStyle/>
          <a:p>
            <a:pPr>
              <a:lnSpc>
                <a:spcPts val="4317"/>
              </a:lnSpc>
            </a:pPr>
            <a:r>
              <a:rPr lang="en-US" sz="3083">
                <a:solidFill>
                  <a:srgbClr val="FFFFFF"/>
                </a:solidFill>
                <a:latin typeface="Oswald Bold"/>
              </a:rPr>
              <a:t>A  -&gt;  be </a:t>
            </a:r>
          </a:p>
        </p:txBody>
      </p:sp>
      <p:sp>
        <p:nvSpPr>
          <p:cNvPr id="18" name="TextBox 18"/>
          <p:cNvSpPr txBox="1"/>
          <p:nvPr/>
        </p:nvSpPr>
        <p:spPr>
          <a:xfrm>
            <a:off x="3834296" y="-99049"/>
            <a:ext cx="9089160" cy="1702517"/>
          </a:xfrm>
          <a:prstGeom prst="rect">
            <a:avLst/>
          </a:prstGeom>
        </p:spPr>
        <p:txBody>
          <a:bodyPr lIns="0" tIns="0" rIns="0" bIns="0" rtlCol="0" anchor="t">
            <a:spAutoFit/>
          </a:bodyPr>
          <a:lstStyle/>
          <a:p>
            <a:pPr>
              <a:lnSpc>
                <a:spcPts val="13948"/>
              </a:lnSpc>
            </a:pPr>
            <a:r>
              <a:rPr lang="en-US" sz="10107" spc="990">
                <a:solidFill>
                  <a:srgbClr val="131211"/>
                </a:solidFill>
                <a:latin typeface="Oswald Bold"/>
              </a:rPr>
              <a:t>CFG-EXAMPLE</a:t>
            </a:r>
          </a:p>
        </p:txBody>
      </p:sp>
      <p:sp>
        <p:nvSpPr>
          <p:cNvPr id="19" name="TextBox 19"/>
          <p:cNvSpPr txBox="1"/>
          <p:nvPr/>
        </p:nvSpPr>
        <p:spPr>
          <a:xfrm>
            <a:off x="825769" y="2359169"/>
            <a:ext cx="233952" cy="5922425"/>
          </a:xfrm>
          <a:prstGeom prst="rect">
            <a:avLst/>
          </a:prstGeom>
        </p:spPr>
        <p:txBody>
          <a:bodyPr lIns="0" tIns="0" rIns="0" bIns="0" rtlCol="0" anchor="t">
            <a:spAutoFit/>
          </a:bodyPr>
          <a:lstStyle/>
          <a:p>
            <a:pPr algn="ctr">
              <a:lnSpc>
                <a:spcPts val="4680"/>
              </a:lnSpc>
            </a:pPr>
            <a:r>
              <a:rPr lang="en-US" sz="3343">
                <a:solidFill>
                  <a:srgbClr val="131211"/>
                </a:solidFill>
                <a:latin typeface="Oswald Bold"/>
              </a:rPr>
              <a:t>S</a:t>
            </a:r>
          </a:p>
          <a:p>
            <a:pPr algn="ctr">
              <a:lnSpc>
                <a:spcPts val="4680"/>
              </a:lnSpc>
            </a:pPr>
            <a:endParaRPr lang="en-US" sz="3343">
              <a:solidFill>
                <a:srgbClr val="131211"/>
              </a:solidFill>
              <a:latin typeface="Oswald Bold"/>
            </a:endParaRPr>
          </a:p>
          <a:p>
            <a:pPr algn="ctr">
              <a:lnSpc>
                <a:spcPts val="4680"/>
              </a:lnSpc>
            </a:pPr>
            <a:endParaRPr lang="en-US" sz="3343">
              <a:solidFill>
                <a:srgbClr val="131211"/>
              </a:solidFill>
              <a:latin typeface="Oswald Bold"/>
            </a:endParaRPr>
          </a:p>
          <a:p>
            <a:pPr algn="ctr">
              <a:lnSpc>
                <a:spcPts val="4680"/>
              </a:lnSpc>
            </a:pPr>
            <a:r>
              <a:rPr lang="en-US" sz="3343">
                <a:solidFill>
                  <a:srgbClr val="131211"/>
                </a:solidFill>
                <a:latin typeface="Oswald Bold"/>
              </a:rPr>
              <a:t>S</a:t>
            </a:r>
          </a:p>
          <a:p>
            <a:pPr algn="ctr">
              <a:lnSpc>
                <a:spcPts val="4680"/>
              </a:lnSpc>
            </a:pPr>
            <a:endParaRPr lang="en-US" sz="3343">
              <a:solidFill>
                <a:srgbClr val="131211"/>
              </a:solidFill>
              <a:latin typeface="Oswald Bold"/>
            </a:endParaRPr>
          </a:p>
          <a:p>
            <a:pPr algn="ctr">
              <a:lnSpc>
                <a:spcPts val="4680"/>
              </a:lnSpc>
            </a:pPr>
            <a:endParaRPr lang="en-US" sz="3343">
              <a:solidFill>
                <a:srgbClr val="131211"/>
              </a:solidFill>
              <a:latin typeface="Oswald Bold"/>
            </a:endParaRPr>
          </a:p>
          <a:p>
            <a:pPr algn="ctr">
              <a:lnSpc>
                <a:spcPts val="4680"/>
              </a:lnSpc>
            </a:pPr>
            <a:r>
              <a:rPr lang="en-US" sz="3343">
                <a:solidFill>
                  <a:srgbClr val="131211"/>
                </a:solidFill>
                <a:latin typeface="Oswald Bold"/>
              </a:rPr>
              <a:t>A</a:t>
            </a:r>
          </a:p>
          <a:p>
            <a:pPr algn="ctr">
              <a:lnSpc>
                <a:spcPts val="4680"/>
              </a:lnSpc>
            </a:pPr>
            <a:endParaRPr lang="en-US" sz="3343">
              <a:solidFill>
                <a:srgbClr val="131211"/>
              </a:solidFill>
              <a:latin typeface="Oswald Bold"/>
            </a:endParaRPr>
          </a:p>
          <a:p>
            <a:pPr algn="ctr">
              <a:lnSpc>
                <a:spcPts val="4680"/>
              </a:lnSpc>
            </a:pPr>
            <a:endParaRPr lang="en-US" sz="3343">
              <a:solidFill>
                <a:srgbClr val="131211"/>
              </a:solidFill>
              <a:latin typeface="Oswald Bold"/>
            </a:endParaRPr>
          </a:p>
          <a:p>
            <a:pPr algn="ctr">
              <a:lnSpc>
                <a:spcPts val="4680"/>
              </a:lnSpc>
            </a:pPr>
            <a:r>
              <a:rPr lang="en-US" sz="3343">
                <a:solidFill>
                  <a:srgbClr val="131211"/>
                </a:solidFill>
                <a:latin typeface="Oswald Bold"/>
              </a:rPr>
              <a:t>A</a:t>
            </a:r>
          </a:p>
        </p:txBody>
      </p:sp>
      <p:sp>
        <p:nvSpPr>
          <p:cNvPr id="20" name="TextBox 20"/>
          <p:cNvSpPr txBox="1"/>
          <p:nvPr/>
        </p:nvSpPr>
        <p:spPr>
          <a:xfrm>
            <a:off x="2087935" y="2359169"/>
            <a:ext cx="632713" cy="5888056"/>
          </a:xfrm>
          <a:prstGeom prst="rect">
            <a:avLst/>
          </a:prstGeom>
        </p:spPr>
        <p:txBody>
          <a:bodyPr lIns="0" tIns="0" rIns="0" bIns="0" rtlCol="0" anchor="t">
            <a:spAutoFit/>
          </a:bodyPr>
          <a:lstStyle/>
          <a:p>
            <a:pPr>
              <a:lnSpc>
                <a:spcPts val="4680"/>
              </a:lnSpc>
            </a:pPr>
            <a:r>
              <a:rPr lang="en-US" sz="3343">
                <a:solidFill>
                  <a:srgbClr val="131211"/>
                </a:solidFill>
                <a:latin typeface="Oswald Bold"/>
              </a:rPr>
              <a:t>SA</a:t>
            </a:r>
          </a:p>
          <a:p>
            <a:pPr>
              <a:lnSpc>
                <a:spcPts val="4680"/>
              </a:lnSpc>
            </a:pPr>
            <a:endParaRPr lang="en-US" sz="3343">
              <a:solidFill>
                <a:srgbClr val="131211"/>
              </a:solidFill>
              <a:latin typeface="Oswald Bold"/>
            </a:endParaRPr>
          </a:p>
          <a:p>
            <a:pPr>
              <a:lnSpc>
                <a:spcPts val="4680"/>
              </a:lnSpc>
            </a:pPr>
            <a:endParaRPr lang="en-US" sz="3343">
              <a:solidFill>
                <a:srgbClr val="131211"/>
              </a:solidFill>
              <a:latin typeface="Oswald Bold"/>
            </a:endParaRPr>
          </a:p>
          <a:p>
            <a:pPr>
              <a:lnSpc>
                <a:spcPts val="4680"/>
              </a:lnSpc>
            </a:pPr>
            <a:r>
              <a:rPr lang="en-US" sz="3343">
                <a:solidFill>
                  <a:srgbClr val="131211"/>
                </a:solidFill>
                <a:latin typeface="Oswald Bold"/>
              </a:rPr>
              <a:t> A</a:t>
            </a:r>
          </a:p>
          <a:p>
            <a:pPr>
              <a:lnSpc>
                <a:spcPts val="4680"/>
              </a:lnSpc>
            </a:pPr>
            <a:endParaRPr lang="en-US" sz="3343">
              <a:solidFill>
                <a:srgbClr val="131211"/>
              </a:solidFill>
              <a:latin typeface="Oswald Bold"/>
            </a:endParaRPr>
          </a:p>
          <a:p>
            <a:pPr>
              <a:lnSpc>
                <a:spcPts val="4680"/>
              </a:lnSpc>
            </a:pPr>
            <a:endParaRPr lang="en-US" sz="3343">
              <a:solidFill>
                <a:srgbClr val="131211"/>
              </a:solidFill>
              <a:latin typeface="Oswald Bold"/>
            </a:endParaRPr>
          </a:p>
          <a:p>
            <a:pPr>
              <a:lnSpc>
                <a:spcPts val="4680"/>
              </a:lnSpc>
            </a:pPr>
            <a:r>
              <a:rPr lang="en-US" sz="3343">
                <a:solidFill>
                  <a:srgbClr val="131211"/>
                </a:solidFill>
                <a:latin typeface="Oswald Bold"/>
              </a:rPr>
              <a:t>bSe</a:t>
            </a:r>
          </a:p>
          <a:p>
            <a:pPr>
              <a:lnSpc>
                <a:spcPts val="4680"/>
              </a:lnSpc>
            </a:pPr>
            <a:endParaRPr lang="en-US" sz="3343">
              <a:solidFill>
                <a:srgbClr val="131211"/>
              </a:solidFill>
              <a:latin typeface="Oswald Bold"/>
            </a:endParaRPr>
          </a:p>
          <a:p>
            <a:pPr>
              <a:lnSpc>
                <a:spcPts val="4680"/>
              </a:lnSpc>
            </a:pPr>
            <a:endParaRPr lang="en-US" sz="3343">
              <a:solidFill>
                <a:srgbClr val="131211"/>
              </a:solidFill>
              <a:latin typeface="Oswald Bold"/>
            </a:endParaRPr>
          </a:p>
          <a:p>
            <a:pPr>
              <a:lnSpc>
                <a:spcPts val="4680"/>
              </a:lnSpc>
            </a:pPr>
            <a:r>
              <a:rPr lang="en-US" sz="3343">
                <a:solidFill>
                  <a:srgbClr val="131211"/>
                </a:solidFill>
                <a:latin typeface="Oswald Bold"/>
              </a:rPr>
              <a:t>be</a:t>
            </a:r>
          </a:p>
        </p:txBody>
      </p:sp>
      <p:sp>
        <p:nvSpPr>
          <p:cNvPr id="21" name="TextBox 21"/>
          <p:cNvSpPr txBox="1"/>
          <p:nvPr/>
        </p:nvSpPr>
        <p:spPr>
          <a:xfrm>
            <a:off x="6511881" y="3416159"/>
            <a:ext cx="1550432" cy="5695950"/>
          </a:xfrm>
          <a:prstGeom prst="rect">
            <a:avLst/>
          </a:prstGeom>
        </p:spPr>
        <p:txBody>
          <a:bodyPr lIns="0" tIns="0" rIns="0" bIns="0" rtlCol="0" anchor="t">
            <a:spAutoFit/>
          </a:bodyPr>
          <a:lstStyle/>
          <a:p>
            <a:pPr>
              <a:lnSpc>
                <a:spcPts val="3481"/>
              </a:lnSpc>
            </a:pPr>
            <a:r>
              <a:rPr lang="en-US" sz="2901">
                <a:solidFill>
                  <a:srgbClr val="FFDF8A"/>
                </a:solidFill>
                <a:latin typeface="Oswald Bold"/>
              </a:rPr>
              <a:t>S</a:t>
            </a:r>
          </a:p>
          <a:p>
            <a:pPr>
              <a:lnSpc>
                <a:spcPts val="3481"/>
              </a:lnSpc>
            </a:pPr>
            <a:endParaRPr lang="en-US" sz="2901">
              <a:solidFill>
                <a:srgbClr val="FFDF8A"/>
              </a:solidFill>
              <a:latin typeface="Oswald Bold"/>
            </a:endParaRPr>
          </a:p>
          <a:p>
            <a:pPr>
              <a:lnSpc>
                <a:spcPts val="3481"/>
              </a:lnSpc>
            </a:pPr>
            <a:r>
              <a:rPr lang="en-US" sz="2901">
                <a:solidFill>
                  <a:srgbClr val="FFDF8A"/>
                </a:solidFill>
                <a:latin typeface="Oswald Bold"/>
              </a:rPr>
              <a:t>A</a:t>
            </a:r>
          </a:p>
          <a:p>
            <a:pPr>
              <a:lnSpc>
                <a:spcPts val="3481"/>
              </a:lnSpc>
            </a:pPr>
            <a:endParaRPr lang="en-US" sz="2901">
              <a:solidFill>
                <a:srgbClr val="FFDF8A"/>
              </a:solidFill>
              <a:latin typeface="Oswald Bold"/>
            </a:endParaRPr>
          </a:p>
          <a:p>
            <a:pPr>
              <a:lnSpc>
                <a:spcPts val="3481"/>
              </a:lnSpc>
            </a:pPr>
            <a:r>
              <a:rPr lang="en-US" sz="2901">
                <a:solidFill>
                  <a:srgbClr val="FFFFFF"/>
                </a:solidFill>
                <a:latin typeface="Oswald Bold"/>
              </a:rPr>
              <a:t>b </a:t>
            </a:r>
            <a:r>
              <a:rPr lang="en-US" sz="2901">
                <a:solidFill>
                  <a:srgbClr val="FFDF8A"/>
                </a:solidFill>
                <a:latin typeface="Oswald Bold"/>
              </a:rPr>
              <a:t>S</a:t>
            </a:r>
            <a:r>
              <a:rPr lang="en-US" sz="2901">
                <a:solidFill>
                  <a:srgbClr val="FFFFFF"/>
                </a:solidFill>
                <a:latin typeface="Oswald Bold"/>
              </a:rPr>
              <a:t> e</a:t>
            </a:r>
          </a:p>
          <a:p>
            <a:pPr>
              <a:lnSpc>
                <a:spcPts val="3481"/>
              </a:lnSpc>
            </a:pPr>
            <a:endParaRPr lang="en-US" sz="2901">
              <a:solidFill>
                <a:srgbClr val="FFFFFF"/>
              </a:solidFill>
              <a:latin typeface="Oswald Bold"/>
            </a:endParaRPr>
          </a:p>
          <a:p>
            <a:pPr>
              <a:lnSpc>
                <a:spcPts val="3481"/>
              </a:lnSpc>
            </a:pPr>
            <a:r>
              <a:rPr lang="en-US" sz="2901">
                <a:solidFill>
                  <a:srgbClr val="FFFFFF"/>
                </a:solidFill>
                <a:latin typeface="Oswald Bold"/>
              </a:rPr>
              <a:t>b </a:t>
            </a:r>
            <a:r>
              <a:rPr lang="en-US" sz="2901">
                <a:solidFill>
                  <a:srgbClr val="FFDF8A"/>
                </a:solidFill>
                <a:latin typeface="Oswald Bold"/>
              </a:rPr>
              <a:t>S A</a:t>
            </a:r>
            <a:r>
              <a:rPr lang="en-US" sz="2901">
                <a:solidFill>
                  <a:srgbClr val="FFFFFF"/>
                </a:solidFill>
                <a:latin typeface="Oswald Bold"/>
              </a:rPr>
              <a:t> e</a:t>
            </a:r>
          </a:p>
          <a:p>
            <a:pPr>
              <a:lnSpc>
                <a:spcPts val="3481"/>
              </a:lnSpc>
            </a:pPr>
            <a:endParaRPr lang="en-US" sz="2901">
              <a:solidFill>
                <a:srgbClr val="FFFFFF"/>
              </a:solidFill>
              <a:latin typeface="Oswald Bold"/>
            </a:endParaRPr>
          </a:p>
          <a:p>
            <a:pPr>
              <a:lnSpc>
                <a:spcPts val="3481"/>
              </a:lnSpc>
            </a:pPr>
            <a:r>
              <a:rPr lang="en-US" sz="2901">
                <a:solidFill>
                  <a:srgbClr val="FFFFFF"/>
                </a:solidFill>
                <a:latin typeface="Oswald Bold"/>
              </a:rPr>
              <a:t>b </a:t>
            </a:r>
            <a:r>
              <a:rPr lang="en-US" sz="2901">
                <a:solidFill>
                  <a:srgbClr val="FFDF8A"/>
                </a:solidFill>
                <a:latin typeface="Oswald Bold"/>
              </a:rPr>
              <a:t>A A</a:t>
            </a:r>
            <a:r>
              <a:rPr lang="en-US" sz="2901">
                <a:solidFill>
                  <a:srgbClr val="FFFFFF"/>
                </a:solidFill>
                <a:latin typeface="Oswald Bold"/>
              </a:rPr>
              <a:t> e</a:t>
            </a:r>
          </a:p>
          <a:p>
            <a:pPr>
              <a:lnSpc>
                <a:spcPts val="3481"/>
              </a:lnSpc>
            </a:pPr>
            <a:endParaRPr lang="en-US" sz="2901">
              <a:solidFill>
                <a:srgbClr val="FFFFFF"/>
              </a:solidFill>
              <a:latin typeface="Oswald Bold"/>
            </a:endParaRPr>
          </a:p>
          <a:p>
            <a:pPr>
              <a:lnSpc>
                <a:spcPts val="3481"/>
              </a:lnSpc>
            </a:pPr>
            <a:r>
              <a:rPr lang="en-US" sz="2901">
                <a:solidFill>
                  <a:srgbClr val="FFFFFF"/>
                </a:solidFill>
                <a:latin typeface="Oswald Bold"/>
              </a:rPr>
              <a:t>b b e </a:t>
            </a:r>
            <a:r>
              <a:rPr lang="en-US" sz="2901">
                <a:solidFill>
                  <a:srgbClr val="FFDF8A"/>
                </a:solidFill>
                <a:latin typeface="Oswald Bold"/>
              </a:rPr>
              <a:t>A</a:t>
            </a:r>
            <a:r>
              <a:rPr lang="en-US" sz="2901">
                <a:solidFill>
                  <a:srgbClr val="FFFFFF"/>
                </a:solidFill>
                <a:latin typeface="Oswald Bold"/>
              </a:rPr>
              <a:t> e</a:t>
            </a:r>
          </a:p>
          <a:p>
            <a:pPr>
              <a:lnSpc>
                <a:spcPts val="3481"/>
              </a:lnSpc>
            </a:pPr>
            <a:endParaRPr lang="en-US" sz="2901">
              <a:solidFill>
                <a:srgbClr val="FFFFFF"/>
              </a:solidFill>
              <a:latin typeface="Oswald Bold"/>
            </a:endParaRPr>
          </a:p>
          <a:p>
            <a:pPr>
              <a:lnSpc>
                <a:spcPts val="3481"/>
              </a:lnSpc>
            </a:pPr>
            <a:r>
              <a:rPr lang="en-US" sz="2901">
                <a:solidFill>
                  <a:srgbClr val="FFFFFF"/>
                </a:solidFill>
                <a:latin typeface="Oswald Bold"/>
              </a:rPr>
              <a:t>b b e b e e</a:t>
            </a:r>
          </a:p>
        </p:txBody>
      </p:sp>
      <p:sp>
        <p:nvSpPr>
          <p:cNvPr id="22" name="TextBox 22"/>
          <p:cNvSpPr txBox="1"/>
          <p:nvPr/>
        </p:nvSpPr>
        <p:spPr>
          <a:xfrm>
            <a:off x="6804397" y="2070193"/>
            <a:ext cx="3818808" cy="497800"/>
          </a:xfrm>
          <a:prstGeom prst="rect">
            <a:avLst/>
          </a:prstGeom>
        </p:spPr>
        <p:txBody>
          <a:bodyPr lIns="0" tIns="0" rIns="0" bIns="0" rtlCol="0" anchor="t">
            <a:spAutoFit/>
          </a:bodyPr>
          <a:lstStyle/>
          <a:p>
            <a:pPr>
              <a:lnSpc>
                <a:spcPts val="4062"/>
              </a:lnSpc>
            </a:pPr>
            <a:r>
              <a:rPr lang="en-US" sz="2901">
                <a:solidFill>
                  <a:srgbClr val="B40101"/>
                </a:solidFill>
                <a:latin typeface="Oswald Bold"/>
              </a:rPr>
              <a:t>Derivation of </a:t>
            </a:r>
            <a:r>
              <a:rPr lang="en-US" sz="2901" u="sng">
                <a:solidFill>
                  <a:srgbClr val="B40101"/>
                </a:solidFill>
                <a:latin typeface="Oswald Bold"/>
              </a:rPr>
              <a:t>bbebee</a:t>
            </a:r>
          </a:p>
        </p:txBody>
      </p:sp>
      <p:sp>
        <p:nvSpPr>
          <p:cNvPr id="23" name="TextBox 23"/>
          <p:cNvSpPr txBox="1"/>
          <p:nvPr/>
        </p:nvSpPr>
        <p:spPr>
          <a:xfrm>
            <a:off x="3536527" y="9832730"/>
            <a:ext cx="10090983" cy="339234"/>
          </a:xfrm>
          <a:prstGeom prst="rect">
            <a:avLst/>
          </a:prstGeom>
        </p:spPr>
        <p:txBody>
          <a:bodyPr lIns="0" tIns="0" rIns="0" bIns="0" rtlCol="0" anchor="t">
            <a:spAutoFit/>
          </a:bodyPr>
          <a:lstStyle/>
          <a:p>
            <a:pPr algn="ctr">
              <a:lnSpc>
                <a:spcPts val="2827"/>
              </a:lnSpc>
            </a:pPr>
            <a:r>
              <a:rPr lang="en-US" sz="2019">
                <a:solidFill>
                  <a:srgbClr val="000000"/>
                </a:solidFill>
                <a:latin typeface="Oswald Bold"/>
              </a:rPr>
              <a:t>S,A(uppercase)-Set of Non-Terminals : b,e(lowercase)-Set of Terminals</a:t>
            </a:r>
          </a:p>
        </p:txBody>
      </p:sp>
      <p:sp>
        <p:nvSpPr>
          <p:cNvPr id="24" name="TextBox 24"/>
          <p:cNvSpPr txBox="1"/>
          <p:nvPr/>
        </p:nvSpPr>
        <p:spPr>
          <a:xfrm>
            <a:off x="801779" y="3054331"/>
            <a:ext cx="4107562" cy="982698"/>
          </a:xfrm>
          <a:prstGeom prst="rect">
            <a:avLst/>
          </a:prstGeom>
        </p:spPr>
        <p:txBody>
          <a:bodyPr lIns="0" tIns="0" rIns="0" bIns="0" rtlCol="0" anchor="t">
            <a:spAutoFit/>
          </a:bodyPr>
          <a:lstStyle/>
          <a:p>
            <a:pPr>
              <a:lnSpc>
                <a:spcPts val="2010"/>
              </a:lnSpc>
            </a:pPr>
            <a:r>
              <a:rPr lang="en-US" sz="1436">
                <a:solidFill>
                  <a:srgbClr val="000000"/>
                </a:solidFill>
                <a:latin typeface="Canva Sans Bold"/>
              </a:rPr>
              <a:t>This production rule states that the non-terminal symbol 'S' can be replaced by the sequence of 'S' followed by 'A'.</a:t>
            </a:r>
          </a:p>
          <a:p>
            <a:pPr marL="0" lvl="0" indent="0">
              <a:lnSpc>
                <a:spcPts val="2010"/>
              </a:lnSpc>
              <a:spcBef>
                <a:spcPct val="0"/>
              </a:spcBef>
            </a:pPr>
            <a:endParaRPr lang="en-US" sz="1436">
              <a:solidFill>
                <a:srgbClr val="000000"/>
              </a:solidFill>
              <a:latin typeface="Canva Sans Bold"/>
            </a:endParaRPr>
          </a:p>
        </p:txBody>
      </p:sp>
      <p:sp>
        <p:nvSpPr>
          <p:cNvPr id="25" name="TextBox 25"/>
          <p:cNvSpPr txBox="1"/>
          <p:nvPr/>
        </p:nvSpPr>
        <p:spPr>
          <a:xfrm>
            <a:off x="817036" y="4819546"/>
            <a:ext cx="4107562" cy="487398"/>
          </a:xfrm>
          <a:prstGeom prst="rect">
            <a:avLst/>
          </a:prstGeom>
        </p:spPr>
        <p:txBody>
          <a:bodyPr lIns="0" tIns="0" rIns="0" bIns="0" rtlCol="0" anchor="t">
            <a:spAutoFit/>
          </a:bodyPr>
          <a:lstStyle/>
          <a:p>
            <a:pPr marL="0" lvl="0" indent="0">
              <a:lnSpc>
                <a:spcPts val="2010"/>
              </a:lnSpc>
              <a:spcBef>
                <a:spcPct val="0"/>
              </a:spcBef>
            </a:pPr>
            <a:r>
              <a:rPr lang="en-US" sz="1436">
                <a:solidFill>
                  <a:srgbClr val="000000"/>
                </a:solidFill>
                <a:latin typeface="Canva Sans Bold"/>
              </a:rPr>
              <a:t>This production rule states that 'S' can also be replaced by 'A' directly.</a:t>
            </a:r>
          </a:p>
        </p:txBody>
      </p:sp>
      <p:sp>
        <p:nvSpPr>
          <p:cNvPr id="26" name="TextBox 26"/>
          <p:cNvSpPr txBox="1"/>
          <p:nvPr/>
        </p:nvSpPr>
        <p:spPr>
          <a:xfrm>
            <a:off x="794994" y="6740430"/>
            <a:ext cx="4107562" cy="982698"/>
          </a:xfrm>
          <a:prstGeom prst="rect">
            <a:avLst/>
          </a:prstGeom>
        </p:spPr>
        <p:txBody>
          <a:bodyPr lIns="0" tIns="0" rIns="0" bIns="0" rtlCol="0" anchor="t">
            <a:spAutoFit/>
          </a:bodyPr>
          <a:lstStyle/>
          <a:p>
            <a:pPr marL="0" lvl="0" indent="0">
              <a:lnSpc>
                <a:spcPts val="2010"/>
              </a:lnSpc>
              <a:spcBef>
                <a:spcPct val="0"/>
              </a:spcBef>
            </a:pPr>
            <a:r>
              <a:rPr lang="en-US" sz="1436">
                <a:solidFill>
                  <a:srgbClr val="000000"/>
                </a:solidFill>
                <a:latin typeface="Canva Sans Bold"/>
              </a:rPr>
              <a:t>This production rule defines the non-terminal symbol 'A'. It says that 'A' can be replaced by the sequence of 'b', followed by 'S', followed by 'e'.</a:t>
            </a:r>
          </a:p>
        </p:txBody>
      </p:sp>
      <p:sp>
        <p:nvSpPr>
          <p:cNvPr id="27" name="TextBox 27"/>
          <p:cNvSpPr txBox="1"/>
          <p:nvPr/>
        </p:nvSpPr>
        <p:spPr>
          <a:xfrm>
            <a:off x="817036" y="8679088"/>
            <a:ext cx="4107562" cy="982698"/>
          </a:xfrm>
          <a:prstGeom prst="rect">
            <a:avLst/>
          </a:prstGeom>
        </p:spPr>
        <p:txBody>
          <a:bodyPr lIns="0" tIns="0" rIns="0" bIns="0" rtlCol="0" anchor="t">
            <a:spAutoFit/>
          </a:bodyPr>
          <a:lstStyle/>
          <a:p>
            <a:pPr marL="0" lvl="0" indent="0">
              <a:lnSpc>
                <a:spcPts val="2010"/>
              </a:lnSpc>
              <a:spcBef>
                <a:spcPct val="0"/>
              </a:spcBef>
            </a:pPr>
            <a:r>
              <a:rPr lang="en-US" sz="1436">
                <a:solidFill>
                  <a:srgbClr val="000000"/>
                </a:solidFill>
                <a:latin typeface="Canva Sans Bold"/>
              </a:rPr>
              <a:t>This production rule states that 'A' can also be replaced by 'be' directly. This provides an alternative way to generate strings that consist of 'be' when 'A' is encountered.</a:t>
            </a:r>
          </a:p>
        </p:txBody>
      </p:sp>
      <p:sp>
        <p:nvSpPr>
          <p:cNvPr id="28" name="TextBox 28"/>
          <p:cNvSpPr txBox="1"/>
          <p:nvPr/>
        </p:nvSpPr>
        <p:spPr>
          <a:xfrm>
            <a:off x="13080907" y="2133734"/>
            <a:ext cx="3818808" cy="497800"/>
          </a:xfrm>
          <a:prstGeom prst="rect">
            <a:avLst/>
          </a:prstGeom>
        </p:spPr>
        <p:txBody>
          <a:bodyPr lIns="0" tIns="0" rIns="0" bIns="0" rtlCol="0" anchor="t">
            <a:spAutoFit/>
          </a:bodyPr>
          <a:lstStyle/>
          <a:p>
            <a:pPr algn="ctr">
              <a:lnSpc>
                <a:spcPts val="4062"/>
              </a:lnSpc>
            </a:pPr>
            <a:r>
              <a:rPr lang="en-US" sz="2901">
                <a:solidFill>
                  <a:srgbClr val="B40101"/>
                </a:solidFill>
                <a:latin typeface="Oswald Bold"/>
              </a:rPr>
              <a:t>Parsing Tree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9851" y="-1825963"/>
            <a:ext cx="3560517" cy="3653515"/>
          </a:xfrm>
          <a:custGeom>
            <a:avLst/>
            <a:gdLst/>
            <a:ahLst/>
            <a:cxnLst/>
            <a:rect l="l" t="t" r="r" b="b"/>
            <a:pathLst>
              <a:path w="3560517" h="3653515">
                <a:moveTo>
                  <a:pt x="0" y="0"/>
                </a:moveTo>
                <a:lnTo>
                  <a:pt x="3560517" y="0"/>
                </a:lnTo>
                <a:lnTo>
                  <a:pt x="3560517" y="3653516"/>
                </a:lnTo>
                <a:lnTo>
                  <a:pt x="0" y="36535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963691" y="-3685076"/>
            <a:ext cx="5818568" cy="5970546"/>
          </a:xfrm>
          <a:custGeom>
            <a:avLst/>
            <a:gdLst/>
            <a:ahLst/>
            <a:cxnLst/>
            <a:rect l="l" t="t" r="r" b="b"/>
            <a:pathLst>
              <a:path w="5818568" h="5970546">
                <a:moveTo>
                  <a:pt x="0" y="0"/>
                </a:moveTo>
                <a:lnTo>
                  <a:pt x="5818569" y="0"/>
                </a:lnTo>
                <a:lnTo>
                  <a:pt x="5818569" y="5970546"/>
                </a:lnTo>
                <a:lnTo>
                  <a:pt x="0" y="5970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2050545"/>
            <a:ext cx="17922035" cy="8236455"/>
          </a:xfrm>
          <a:custGeom>
            <a:avLst/>
            <a:gdLst/>
            <a:ahLst/>
            <a:cxnLst/>
            <a:rect l="l" t="t" r="r" b="b"/>
            <a:pathLst>
              <a:path w="17922035" h="8236455">
                <a:moveTo>
                  <a:pt x="0" y="0"/>
                </a:moveTo>
                <a:lnTo>
                  <a:pt x="17922035" y="0"/>
                </a:lnTo>
                <a:lnTo>
                  <a:pt x="17922035" y="8236455"/>
                </a:lnTo>
                <a:lnTo>
                  <a:pt x="0" y="8236455"/>
                </a:lnTo>
                <a:lnTo>
                  <a:pt x="0" y="0"/>
                </a:lnTo>
                <a:close/>
              </a:path>
            </a:pathLst>
          </a:custGeom>
          <a:blipFill>
            <a:blip r:embed="rId4"/>
            <a:stretch>
              <a:fillRect t="-5185" r="-283" b="-13012"/>
            </a:stretch>
          </a:blipFill>
        </p:spPr>
        <p:txBody>
          <a:bodyPr/>
          <a:lstStyle/>
          <a:p>
            <a:endParaRPr lang="en-US"/>
          </a:p>
        </p:txBody>
      </p:sp>
      <p:sp>
        <p:nvSpPr>
          <p:cNvPr id="5" name="Freeform 5"/>
          <p:cNvSpPr/>
          <p:nvPr/>
        </p:nvSpPr>
        <p:spPr>
          <a:xfrm>
            <a:off x="3038220" y="1252623"/>
            <a:ext cx="11521365" cy="1032847"/>
          </a:xfrm>
          <a:custGeom>
            <a:avLst/>
            <a:gdLst/>
            <a:ahLst/>
            <a:cxnLst/>
            <a:rect l="l" t="t" r="r" b="b"/>
            <a:pathLst>
              <a:path w="11521365" h="1032847">
                <a:moveTo>
                  <a:pt x="0" y="0"/>
                </a:moveTo>
                <a:lnTo>
                  <a:pt x="11521365" y="0"/>
                </a:lnTo>
                <a:lnTo>
                  <a:pt x="11521365" y="1032847"/>
                </a:lnTo>
                <a:lnTo>
                  <a:pt x="0" y="1032847"/>
                </a:lnTo>
                <a:lnTo>
                  <a:pt x="0" y="0"/>
                </a:lnTo>
                <a:close/>
              </a:path>
            </a:pathLst>
          </a:custGeom>
          <a:blipFill>
            <a:blip r:embed="rId5"/>
            <a:stretch>
              <a:fillRect t="-111244" b="-9065"/>
            </a:stretch>
          </a:blipFill>
        </p:spPr>
        <p:txBody>
          <a:bodyPr/>
          <a:lstStyle/>
          <a:p>
            <a:endParaRPr lang="en-US"/>
          </a:p>
        </p:txBody>
      </p:sp>
      <p:grpSp>
        <p:nvGrpSpPr>
          <p:cNvPr id="6" name="Group 6"/>
          <p:cNvGrpSpPr/>
          <p:nvPr/>
        </p:nvGrpSpPr>
        <p:grpSpPr>
          <a:xfrm>
            <a:off x="2324309" y="282755"/>
            <a:ext cx="13639382" cy="1486291"/>
            <a:chOff x="0" y="0"/>
            <a:chExt cx="5225838" cy="569463"/>
          </a:xfrm>
        </p:grpSpPr>
        <p:sp>
          <p:nvSpPr>
            <p:cNvPr id="7" name="Freeform 7"/>
            <p:cNvSpPr/>
            <p:nvPr/>
          </p:nvSpPr>
          <p:spPr>
            <a:xfrm>
              <a:off x="0" y="0"/>
              <a:ext cx="5225838" cy="569463"/>
            </a:xfrm>
            <a:custGeom>
              <a:avLst/>
              <a:gdLst/>
              <a:ahLst/>
              <a:cxnLst/>
              <a:rect l="l" t="t" r="r" b="b"/>
              <a:pathLst>
                <a:path w="5225838" h="569463">
                  <a:moveTo>
                    <a:pt x="0" y="0"/>
                  </a:moveTo>
                  <a:lnTo>
                    <a:pt x="5225838" y="0"/>
                  </a:lnTo>
                  <a:lnTo>
                    <a:pt x="5225838" y="569463"/>
                  </a:lnTo>
                  <a:lnTo>
                    <a:pt x="0" y="569463"/>
                  </a:lnTo>
                  <a:close/>
                </a:path>
              </a:pathLst>
            </a:custGeom>
            <a:solidFill>
              <a:srgbClr val="EFEFEF"/>
            </a:solidFill>
          </p:spPr>
          <p:txBody>
            <a:bodyPr/>
            <a:lstStyle/>
            <a:p>
              <a:endParaRPr lang="en-US"/>
            </a:p>
          </p:txBody>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4808257" y="427332"/>
            <a:ext cx="11155434" cy="1088437"/>
          </a:xfrm>
          <a:prstGeom prst="rect">
            <a:avLst/>
          </a:prstGeom>
        </p:spPr>
        <p:txBody>
          <a:bodyPr lIns="0" tIns="0" rIns="0" bIns="0" rtlCol="0" anchor="t">
            <a:spAutoFit/>
          </a:bodyPr>
          <a:lstStyle/>
          <a:p>
            <a:pPr>
              <a:lnSpc>
                <a:spcPts val="8873"/>
              </a:lnSpc>
            </a:pPr>
            <a:r>
              <a:rPr lang="en-US" sz="6430" spc="630">
                <a:solidFill>
                  <a:srgbClr val="131211"/>
                </a:solidFill>
                <a:latin typeface="Oswald Bold"/>
              </a:rPr>
              <a:t>PARSING ALGORITHMS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14213194" y="-4672305"/>
            <a:ext cx="7637042" cy="7836517"/>
          </a:xfrm>
          <a:custGeom>
            <a:avLst/>
            <a:gdLst/>
            <a:ahLst/>
            <a:cxnLst/>
            <a:rect l="l" t="t" r="r" b="b"/>
            <a:pathLst>
              <a:path w="7637042" h="7836517">
                <a:moveTo>
                  <a:pt x="0" y="0"/>
                </a:moveTo>
                <a:lnTo>
                  <a:pt x="7637043" y="0"/>
                </a:lnTo>
                <a:lnTo>
                  <a:pt x="7637043" y="7836517"/>
                </a:lnTo>
                <a:lnTo>
                  <a:pt x="0" y="78365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686689" y="287052"/>
            <a:ext cx="13931991" cy="1349947"/>
          </a:xfrm>
          <a:prstGeom prst="rect">
            <a:avLst/>
          </a:prstGeom>
        </p:spPr>
        <p:txBody>
          <a:bodyPr lIns="0" tIns="0" rIns="0" bIns="0" rtlCol="0" anchor="t">
            <a:spAutoFit/>
          </a:bodyPr>
          <a:lstStyle/>
          <a:p>
            <a:pPr>
              <a:lnSpc>
                <a:spcPts val="11082"/>
              </a:lnSpc>
            </a:pPr>
            <a:r>
              <a:rPr lang="en-US" sz="8030" spc="786">
                <a:solidFill>
                  <a:srgbClr val="131211"/>
                </a:solidFill>
                <a:latin typeface="Oswald Bold"/>
              </a:rPr>
              <a:t>LR(0) ALGORITHM</a:t>
            </a:r>
          </a:p>
        </p:txBody>
      </p:sp>
      <p:grpSp>
        <p:nvGrpSpPr>
          <p:cNvPr id="5" name="Group 5"/>
          <p:cNvGrpSpPr/>
          <p:nvPr/>
        </p:nvGrpSpPr>
        <p:grpSpPr>
          <a:xfrm>
            <a:off x="686689" y="4444709"/>
            <a:ext cx="9630735" cy="5454186"/>
            <a:chOff x="0" y="0"/>
            <a:chExt cx="2536490" cy="1436493"/>
          </a:xfrm>
        </p:grpSpPr>
        <p:sp>
          <p:nvSpPr>
            <p:cNvPr id="6" name="Freeform 6"/>
            <p:cNvSpPr/>
            <p:nvPr/>
          </p:nvSpPr>
          <p:spPr>
            <a:xfrm>
              <a:off x="0" y="0"/>
              <a:ext cx="2536490" cy="1436494"/>
            </a:xfrm>
            <a:custGeom>
              <a:avLst/>
              <a:gdLst/>
              <a:ahLst/>
              <a:cxnLst/>
              <a:rect l="l" t="t" r="r" b="b"/>
              <a:pathLst>
                <a:path w="2536490" h="1436494">
                  <a:moveTo>
                    <a:pt x="40998" y="0"/>
                  </a:moveTo>
                  <a:lnTo>
                    <a:pt x="2495492" y="0"/>
                  </a:lnTo>
                  <a:cubicBezTo>
                    <a:pt x="2518134" y="0"/>
                    <a:pt x="2536490" y="18355"/>
                    <a:pt x="2536490" y="40998"/>
                  </a:cubicBezTo>
                  <a:lnTo>
                    <a:pt x="2536490" y="1395496"/>
                  </a:lnTo>
                  <a:cubicBezTo>
                    <a:pt x="2536490" y="1418138"/>
                    <a:pt x="2518134" y="1436494"/>
                    <a:pt x="2495492" y="1436494"/>
                  </a:cubicBezTo>
                  <a:lnTo>
                    <a:pt x="40998" y="1436494"/>
                  </a:lnTo>
                  <a:cubicBezTo>
                    <a:pt x="30124" y="1436494"/>
                    <a:pt x="19697" y="1432174"/>
                    <a:pt x="12008" y="1424486"/>
                  </a:cubicBezTo>
                  <a:cubicBezTo>
                    <a:pt x="4319" y="1416797"/>
                    <a:pt x="0" y="1406369"/>
                    <a:pt x="0" y="1395496"/>
                  </a:cubicBezTo>
                  <a:lnTo>
                    <a:pt x="0" y="40998"/>
                  </a:lnTo>
                  <a:cubicBezTo>
                    <a:pt x="0" y="18355"/>
                    <a:pt x="18355" y="0"/>
                    <a:pt x="40998" y="0"/>
                  </a:cubicBezTo>
                  <a:close/>
                </a:path>
              </a:pathLst>
            </a:custGeom>
            <a:solidFill>
              <a:srgbClr val="100F0D"/>
            </a:solidFill>
          </p:spPr>
          <p:txBody>
            <a:bodyPr/>
            <a:lstStyle/>
            <a:p>
              <a:endParaRPr lang="en-US"/>
            </a:p>
          </p:txBody>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1444407" y="4671733"/>
            <a:ext cx="8149009" cy="1461621"/>
          </a:xfrm>
          <a:prstGeom prst="rect">
            <a:avLst/>
          </a:prstGeom>
        </p:spPr>
        <p:txBody>
          <a:bodyPr lIns="0" tIns="0" rIns="0" bIns="0" rtlCol="0" anchor="t">
            <a:spAutoFit/>
          </a:bodyPr>
          <a:lstStyle/>
          <a:p>
            <a:pPr>
              <a:lnSpc>
                <a:spcPts val="3929"/>
              </a:lnSpc>
            </a:pPr>
            <a:r>
              <a:rPr lang="en-US" sz="2806">
                <a:solidFill>
                  <a:srgbClr val="FFDF8A"/>
                </a:solidFill>
                <a:latin typeface="Oswald Bold"/>
              </a:rPr>
              <a:t>Various steps involved in the LR (0) Parsing:</a:t>
            </a:r>
          </a:p>
          <a:p>
            <a:pPr>
              <a:lnSpc>
                <a:spcPts val="3929"/>
              </a:lnSpc>
            </a:pPr>
            <a:endParaRPr lang="en-US" sz="2806">
              <a:solidFill>
                <a:srgbClr val="FFDF8A"/>
              </a:solidFill>
              <a:latin typeface="Oswald Bold"/>
            </a:endParaRPr>
          </a:p>
          <a:p>
            <a:pPr>
              <a:lnSpc>
                <a:spcPts val="3929"/>
              </a:lnSpc>
            </a:pPr>
            <a:endParaRPr lang="en-US" sz="2806">
              <a:solidFill>
                <a:srgbClr val="FFDF8A"/>
              </a:solidFill>
              <a:latin typeface="Oswald Bold"/>
            </a:endParaRPr>
          </a:p>
        </p:txBody>
      </p:sp>
      <p:sp>
        <p:nvSpPr>
          <p:cNvPr id="9" name="TextBox 9"/>
          <p:cNvSpPr txBox="1"/>
          <p:nvPr/>
        </p:nvSpPr>
        <p:spPr>
          <a:xfrm>
            <a:off x="1028700" y="5375807"/>
            <a:ext cx="8105897" cy="4178444"/>
          </a:xfrm>
          <a:prstGeom prst="rect">
            <a:avLst/>
          </a:prstGeom>
        </p:spPr>
        <p:txBody>
          <a:bodyPr lIns="0" tIns="0" rIns="0" bIns="0" rtlCol="0" anchor="t">
            <a:spAutoFit/>
          </a:bodyPr>
          <a:lstStyle/>
          <a:p>
            <a:pPr marL="511541" lvl="1" indent="-255770">
              <a:lnSpc>
                <a:spcPts val="3317"/>
              </a:lnSpc>
              <a:buFont typeface="Arial"/>
              <a:buChar char="•"/>
            </a:pPr>
            <a:r>
              <a:rPr lang="en-US" sz="2369">
                <a:solidFill>
                  <a:srgbClr val="FFFFFF"/>
                </a:solidFill>
                <a:latin typeface="Oswald Bold"/>
              </a:rPr>
              <a:t>For the given input string write a context free grammar.</a:t>
            </a:r>
          </a:p>
          <a:p>
            <a:pPr marL="511541" lvl="1" indent="-255770">
              <a:lnSpc>
                <a:spcPts val="3317"/>
              </a:lnSpc>
              <a:buFont typeface="Arial"/>
              <a:buChar char="•"/>
            </a:pPr>
            <a:r>
              <a:rPr lang="en-US" sz="2369">
                <a:solidFill>
                  <a:srgbClr val="FFFFFF"/>
                </a:solidFill>
                <a:latin typeface="Oswald Bold"/>
              </a:rPr>
              <a:t>Check the ambiguity of the grammar.</a:t>
            </a:r>
          </a:p>
          <a:p>
            <a:pPr marL="511541" lvl="1" indent="-255770">
              <a:lnSpc>
                <a:spcPts val="3317"/>
              </a:lnSpc>
              <a:buFont typeface="Arial"/>
              <a:buChar char="•"/>
            </a:pPr>
            <a:r>
              <a:rPr lang="en-US" sz="2369">
                <a:solidFill>
                  <a:srgbClr val="FFFFFF"/>
                </a:solidFill>
                <a:latin typeface="Oswald Bold"/>
              </a:rPr>
              <a:t>Add Augment production in the given grammar.</a:t>
            </a:r>
          </a:p>
          <a:p>
            <a:pPr marL="511541" lvl="1" indent="-255770">
              <a:lnSpc>
                <a:spcPts val="3317"/>
              </a:lnSpc>
              <a:buFont typeface="Arial"/>
              <a:buChar char="•"/>
            </a:pPr>
            <a:r>
              <a:rPr lang="en-US" sz="2369">
                <a:solidFill>
                  <a:srgbClr val="FFFFFF"/>
                </a:solidFill>
                <a:latin typeface="Oswald Bold"/>
              </a:rPr>
              <a:t>Create Canonical collection of LR (0) items.</a:t>
            </a:r>
          </a:p>
          <a:p>
            <a:pPr marL="511541" lvl="1" indent="-255770">
              <a:lnSpc>
                <a:spcPts val="3317"/>
              </a:lnSpc>
              <a:buFont typeface="Arial"/>
              <a:buChar char="•"/>
            </a:pPr>
            <a:r>
              <a:rPr lang="en-US" sz="2369">
                <a:solidFill>
                  <a:srgbClr val="FFFFFF"/>
                </a:solidFill>
                <a:latin typeface="Oswald Bold"/>
              </a:rPr>
              <a:t>Draw a data flow diagram (DFA).</a:t>
            </a:r>
          </a:p>
          <a:p>
            <a:pPr marL="511541" lvl="1" indent="-255770">
              <a:lnSpc>
                <a:spcPts val="3317"/>
              </a:lnSpc>
              <a:buFont typeface="Arial"/>
              <a:buChar char="•"/>
            </a:pPr>
            <a:r>
              <a:rPr lang="en-US" sz="2369">
                <a:solidFill>
                  <a:srgbClr val="FFFFFF"/>
                </a:solidFill>
                <a:latin typeface="Oswald Bold"/>
              </a:rPr>
              <a:t>Construct a LR (1) parsing table.</a:t>
            </a:r>
          </a:p>
          <a:p>
            <a:pPr marL="511541" lvl="1" indent="-255770">
              <a:lnSpc>
                <a:spcPts val="3317"/>
              </a:lnSpc>
              <a:buFont typeface="Arial"/>
              <a:buChar char="•"/>
            </a:pPr>
            <a:r>
              <a:rPr lang="en-US" sz="2369">
                <a:solidFill>
                  <a:srgbClr val="FFFFFF"/>
                </a:solidFill>
                <a:latin typeface="Oswald Bold"/>
              </a:rPr>
              <a:t>Conflict Resolution: The LR(0) algorithm may encounter conflicts, such as shift-reduce or reduce-reduce conflicts, in the parsing table. Conflict resolution rules are used to handle these situations.</a:t>
            </a:r>
          </a:p>
        </p:txBody>
      </p:sp>
      <p:grpSp>
        <p:nvGrpSpPr>
          <p:cNvPr id="10" name="Group 10"/>
          <p:cNvGrpSpPr/>
          <p:nvPr/>
        </p:nvGrpSpPr>
        <p:grpSpPr>
          <a:xfrm>
            <a:off x="11054786" y="4444709"/>
            <a:ext cx="6793816" cy="2648345"/>
            <a:chOff x="0" y="0"/>
            <a:chExt cx="1789318" cy="697506"/>
          </a:xfrm>
        </p:grpSpPr>
        <p:sp>
          <p:nvSpPr>
            <p:cNvPr id="11" name="Freeform 11"/>
            <p:cNvSpPr/>
            <p:nvPr/>
          </p:nvSpPr>
          <p:spPr>
            <a:xfrm>
              <a:off x="0" y="0"/>
              <a:ext cx="1789318" cy="697506"/>
            </a:xfrm>
            <a:custGeom>
              <a:avLst/>
              <a:gdLst/>
              <a:ahLst/>
              <a:cxnLst/>
              <a:rect l="l" t="t" r="r" b="b"/>
              <a:pathLst>
                <a:path w="1789318" h="697506">
                  <a:moveTo>
                    <a:pt x="58117" y="0"/>
                  </a:moveTo>
                  <a:lnTo>
                    <a:pt x="1731201" y="0"/>
                  </a:lnTo>
                  <a:cubicBezTo>
                    <a:pt x="1746614" y="0"/>
                    <a:pt x="1761397" y="6123"/>
                    <a:pt x="1772296" y="17022"/>
                  </a:cubicBezTo>
                  <a:cubicBezTo>
                    <a:pt x="1783195" y="27921"/>
                    <a:pt x="1789318" y="42704"/>
                    <a:pt x="1789318" y="58117"/>
                  </a:cubicBezTo>
                  <a:lnTo>
                    <a:pt x="1789318" y="639389"/>
                  </a:lnTo>
                  <a:cubicBezTo>
                    <a:pt x="1789318" y="654803"/>
                    <a:pt x="1783195" y="669585"/>
                    <a:pt x="1772296" y="680484"/>
                  </a:cubicBezTo>
                  <a:cubicBezTo>
                    <a:pt x="1761397" y="691383"/>
                    <a:pt x="1746614" y="697506"/>
                    <a:pt x="1731201" y="697506"/>
                  </a:cubicBezTo>
                  <a:lnTo>
                    <a:pt x="58117" y="697506"/>
                  </a:lnTo>
                  <a:cubicBezTo>
                    <a:pt x="42704" y="697506"/>
                    <a:pt x="27921" y="691383"/>
                    <a:pt x="17022" y="680484"/>
                  </a:cubicBezTo>
                  <a:cubicBezTo>
                    <a:pt x="6123" y="669585"/>
                    <a:pt x="0" y="654803"/>
                    <a:pt x="0" y="639389"/>
                  </a:cubicBezTo>
                  <a:lnTo>
                    <a:pt x="0" y="58117"/>
                  </a:lnTo>
                  <a:cubicBezTo>
                    <a:pt x="0" y="42704"/>
                    <a:pt x="6123" y="27921"/>
                    <a:pt x="17022" y="17022"/>
                  </a:cubicBezTo>
                  <a:cubicBezTo>
                    <a:pt x="27921" y="6123"/>
                    <a:pt x="42704" y="0"/>
                    <a:pt x="58117" y="0"/>
                  </a:cubicBezTo>
                  <a:close/>
                </a:path>
              </a:pathLst>
            </a:custGeom>
            <a:solidFill>
              <a:srgbClr val="100F0D"/>
            </a:solidFill>
          </p:spPr>
          <p:txBody>
            <a:bodyPr/>
            <a:lstStyle/>
            <a:p>
              <a:endParaRPr lang="en-US"/>
            </a:p>
          </p:txBody>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3" name="TextBox 13"/>
          <p:cNvSpPr txBox="1"/>
          <p:nvPr/>
        </p:nvSpPr>
        <p:spPr>
          <a:xfrm>
            <a:off x="11388759" y="4547872"/>
            <a:ext cx="6459843" cy="3445910"/>
          </a:xfrm>
          <a:prstGeom prst="rect">
            <a:avLst/>
          </a:prstGeom>
        </p:spPr>
        <p:txBody>
          <a:bodyPr lIns="0" tIns="0" rIns="0" bIns="0" rtlCol="0" anchor="t">
            <a:spAutoFit/>
          </a:bodyPr>
          <a:lstStyle/>
          <a:p>
            <a:pPr>
              <a:lnSpc>
                <a:spcPts val="3792"/>
              </a:lnSpc>
            </a:pPr>
            <a:r>
              <a:rPr lang="en-US" sz="2709">
                <a:solidFill>
                  <a:srgbClr val="FFDF8A"/>
                </a:solidFill>
                <a:latin typeface="Oswald Bold"/>
              </a:rPr>
              <a:t>Augment Grammer:</a:t>
            </a:r>
          </a:p>
          <a:p>
            <a:pPr>
              <a:lnSpc>
                <a:spcPts val="3092"/>
              </a:lnSpc>
            </a:pPr>
            <a:r>
              <a:rPr lang="en-US" sz="2209">
                <a:solidFill>
                  <a:srgbClr val="FDFBFB"/>
                </a:solidFill>
                <a:latin typeface="Oswald Bold"/>
              </a:rPr>
              <a:t>It will be generated if we add one more production in the given grammer G.  It helps the parser to identify when to stop the parsing and announce the acceptance of the input.</a:t>
            </a:r>
          </a:p>
          <a:p>
            <a:pPr>
              <a:lnSpc>
                <a:spcPts val="3792"/>
              </a:lnSpc>
            </a:pPr>
            <a:endParaRPr lang="en-US" sz="2209">
              <a:solidFill>
                <a:srgbClr val="FDFBFB"/>
              </a:solidFill>
              <a:latin typeface="Oswald Bold"/>
            </a:endParaRPr>
          </a:p>
          <a:p>
            <a:pPr>
              <a:lnSpc>
                <a:spcPts val="3792"/>
              </a:lnSpc>
            </a:pPr>
            <a:endParaRPr lang="en-US" sz="2209">
              <a:solidFill>
                <a:srgbClr val="FDFBFB"/>
              </a:solidFill>
              <a:latin typeface="Oswald Bold"/>
            </a:endParaRPr>
          </a:p>
          <a:p>
            <a:pPr>
              <a:lnSpc>
                <a:spcPts val="3792"/>
              </a:lnSpc>
            </a:pPr>
            <a:endParaRPr lang="en-US" sz="2209">
              <a:solidFill>
                <a:srgbClr val="FDFBFB"/>
              </a:solidFill>
              <a:latin typeface="Oswald Bold"/>
            </a:endParaRPr>
          </a:p>
        </p:txBody>
      </p:sp>
      <p:grpSp>
        <p:nvGrpSpPr>
          <p:cNvPr id="14" name="Group 14"/>
          <p:cNvGrpSpPr/>
          <p:nvPr/>
        </p:nvGrpSpPr>
        <p:grpSpPr>
          <a:xfrm>
            <a:off x="11054786" y="7338381"/>
            <a:ext cx="6664810" cy="2788066"/>
            <a:chOff x="0" y="0"/>
            <a:chExt cx="1755341" cy="734305"/>
          </a:xfrm>
        </p:grpSpPr>
        <p:sp>
          <p:nvSpPr>
            <p:cNvPr id="15" name="Freeform 15"/>
            <p:cNvSpPr/>
            <p:nvPr/>
          </p:nvSpPr>
          <p:spPr>
            <a:xfrm>
              <a:off x="0" y="0"/>
              <a:ext cx="1755341" cy="734305"/>
            </a:xfrm>
            <a:custGeom>
              <a:avLst/>
              <a:gdLst/>
              <a:ahLst/>
              <a:cxnLst/>
              <a:rect l="l" t="t" r="r" b="b"/>
              <a:pathLst>
                <a:path w="1755341" h="734305">
                  <a:moveTo>
                    <a:pt x="59242" y="0"/>
                  </a:moveTo>
                  <a:lnTo>
                    <a:pt x="1696099" y="0"/>
                  </a:lnTo>
                  <a:cubicBezTo>
                    <a:pt x="1711811" y="0"/>
                    <a:pt x="1726879" y="6242"/>
                    <a:pt x="1737989" y="17352"/>
                  </a:cubicBezTo>
                  <a:cubicBezTo>
                    <a:pt x="1749099" y="28462"/>
                    <a:pt x="1755341" y="43530"/>
                    <a:pt x="1755341" y="59242"/>
                  </a:cubicBezTo>
                  <a:lnTo>
                    <a:pt x="1755341" y="675063"/>
                  </a:lnTo>
                  <a:cubicBezTo>
                    <a:pt x="1755341" y="690775"/>
                    <a:pt x="1749099" y="705844"/>
                    <a:pt x="1737989" y="716954"/>
                  </a:cubicBezTo>
                  <a:cubicBezTo>
                    <a:pt x="1726879" y="728064"/>
                    <a:pt x="1711811" y="734305"/>
                    <a:pt x="1696099" y="734305"/>
                  </a:cubicBezTo>
                  <a:lnTo>
                    <a:pt x="59242" y="734305"/>
                  </a:lnTo>
                  <a:cubicBezTo>
                    <a:pt x="43530" y="734305"/>
                    <a:pt x="28462" y="728064"/>
                    <a:pt x="17352" y="716954"/>
                  </a:cubicBezTo>
                  <a:cubicBezTo>
                    <a:pt x="6242" y="705844"/>
                    <a:pt x="0" y="690775"/>
                    <a:pt x="0" y="675063"/>
                  </a:cubicBezTo>
                  <a:lnTo>
                    <a:pt x="0" y="59242"/>
                  </a:lnTo>
                  <a:cubicBezTo>
                    <a:pt x="0" y="43530"/>
                    <a:pt x="6242" y="28462"/>
                    <a:pt x="17352" y="17352"/>
                  </a:cubicBezTo>
                  <a:cubicBezTo>
                    <a:pt x="28462" y="6242"/>
                    <a:pt x="43530" y="0"/>
                    <a:pt x="59242" y="0"/>
                  </a:cubicBezTo>
                  <a:close/>
                </a:path>
              </a:pathLst>
            </a:custGeom>
            <a:solidFill>
              <a:srgbClr val="100F0D"/>
            </a:solidFill>
          </p:spPr>
          <p:txBody>
            <a:bodyPr/>
            <a:lstStyle/>
            <a:p>
              <a:endParaRPr lang="en-US"/>
            </a:p>
          </p:txBody>
        </p:sp>
        <p:sp>
          <p:nvSpPr>
            <p:cNvPr id="16" name="TextBox 1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7" name="TextBox 17"/>
          <p:cNvSpPr txBox="1"/>
          <p:nvPr/>
        </p:nvSpPr>
        <p:spPr>
          <a:xfrm>
            <a:off x="11387418" y="7435954"/>
            <a:ext cx="5999547" cy="2867025"/>
          </a:xfrm>
          <a:prstGeom prst="rect">
            <a:avLst/>
          </a:prstGeom>
        </p:spPr>
        <p:txBody>
          <a:bodyPr lIns="0" tIns="0" rIns="0" bIns="0" rtlCol="0" anchor="t">
            <a:spAutoFit/>
          </a:bodyPr>
          <a:lstStyle/>
          <a:p>
            <a:pPr algn="ctr">
              <a:lnSpc>
                <a:spcPts val="2090"/>
              </a:lnSpc>
            </a:pPr>
            <a:r>
              <a:rPr lang="en-US" sz="1741">
                <a:solidFill>
                  <a:srgbClr val="FFDF8A"/>
                </a:solidFill>
                <a:latin typeface="Oswald Bold"/>
              </a:rPr>
              <a:t>If the given Grammer (G)</a:t>
            </a:r>
          </a:p>
          <a:p>
            <a:pPr algn="ctr">
              <a:lnSpc>
                <a:spcPts val="1868"/>
              </a:lnSpc>
            </a:pPr>
            <a:endParaRPr lang="en-US" sz="1741">
              <a:solidFill>
                <a:srgbClr val="FFDF8A"/>
              </a:solidFill>
              <a:latin typeface="Oswald Bold"/>
            </a:endParaRPr>
          </a:p>
          <a:p>
            <a:pPr algn="ctr">
              <a:lnSpc>
                <a:spcPts val="2108"/>
              </a:lnSpc>
            </a:pPr>
            <a:r>
              <a:rPr lang="en-US" sz="1757" spc="70">
                <a:solidFill>
                  <a:srgbClr val="FDFBFB"/>
                </a:solidFill>
                <a:latin typeface="Oswald Bold"/>
              </a:rPr>
              <a:t>S -&gt; AA</a:t>
            </a:r>
          </a:p>
          <a:p>
            <a:pPr algn="ctr">
              <a:lnSpc>
                <a:spcPts val="2108"/>
              </a:lnSpc>
            </a:pPr>
            <a:r>
              <a:rPr lang="en-US" sz="1757" spc="70">
                <a:solidFill>
                  <a:srgbClr val="FDFBFB"/>
                </a:solidFill>
                <a:latin typeface="Oswald Bold"/>
              </a:rPr>
              <a:t>    A-&gt; aA | b</a:t>
            </a:r>
          </a:p>
          <a:p>
            <a:pPr algn="ctr">
              <a:lnSpc>
                <a:spcPts val="1647"/>
              </a:lnSpc>
            </a:pPr>
            <a:endParaRPr lang="en-US" sz="1757" spc="70">
              <a:solidFill>
                <a:srgbClr val="FDFBFB"/>
              </a:solidFill>
              <a:latin typeface="Oswald Bold"/>
            </a:endParaRPr>
          </a:p>
          <a:p>
            <a:pPr algn="ctr">
              <a:lnSpc>
                <a:spcPts val="2090"/>
              </a:lnSpc>
            </a:pPr>
            <a:r>
              <a:rPr lang="en-US" sz="1741">
                <a:solidFill>
                  <a:srgbClr val="FFDF8A"/>
                </a:solidFill>
                <a:latin typeface="Oswald Bold"/>
              </a:rPr>
              <a:t>Augment Grammer (G’) is represented by-</a:t>
            </a:r>
          </a:p>
          <a:p>
            <a:pPr algn="ctr">
              <a:lnSpc>
                <a:spcPts val="1647"/>
              </a:lnSpc>
            </a:pPr>
            <a:endParaRPr lang="en-US" sz="1741">
              <a:solidFill>
                <a:srgbClr val="FFDF8A"/>
              </a:solidFill>
              <a:latin typeface="Oswald Bold"/>
            </a:endParaRPr>
          </a:p>
          <a:p>
            <a:pPr algn="ctr">
              <a:lnSpc>
                <a:spcPts val="2116"/>
              </a:lnSpc>
            </a:pPr>
            <a:r>
              <a:rPr lang="en-US" sz="1763" spc="70">
                <a:solidFill>
                  <a:srgbClr val="FDFBFB"/>
                </a:solidFill>
                <a:latin typeface="Oswald Bold"/>
              </a:rPr>
              <a:t>S’-&gt; S</a:t>
            </a:r>
          </a:p>
          <a:p>
            <a:pPr algn="ctr">
              <a:lnSpc>
                <a:spcPts val="2116"/>
              </a:lnSpc>
            </a:pPr>
            <a:r>
              <a:rPr lang="en-US" sz="1763" spc="70">
                <a:solidFill>
                  <a:srgbClr val="FDFBFB"/>
                </a:solidFill>
                <a:latin typeface="Oswald Bold"/>
              </a:rPr>
              <a:t>  S -&gt; AA</a:t>
            </a:r>
          </a:p>
          <a:p>
            <a:pPr algn="ctr">
              <a:lnSpc>
                <a:spcPts val="2116"/>
              </a:lnSpc>
            </a:pPr>
            <a:r>
              <a:rPr lang="en-US" sz="1763" spc="70">
                <a:solidFill>
                  <a:srgbClr val="FDFBFB"/>
                </a:solidFill>
                <a:latin typeface="Oswald Bold"/>
              </a:rPr>
              <a:t>     A-&gt; aA | b</a:t>
            </a:r>
          </a:p>
          <a:p>
            <a:pPr algn="ctr">
              <a:lnSpc>
                <a:spcPts val="1097"/>
              </a:lnSpc>
            </a:pPr>
            <a:endParaRPr lang="en-US" sz="1763" spc="70">
              <a:solidFill>
                <a:srgbClr val="FDFBFB"/>
              </a:solidFill>
              <a:latin typeface="Oswald Bold"/>
            </a:endParaRPr>
          </a:p>
          <a:p>
            <a:pPr algn="ctr">
              <a:lnSpc>
                <a:spcPts val="1097"/>
              </a:lnSpc>
            </a:pPr>
            <a:endParaRPr lang="en-US" sz="1763" spc="70">
              <a:solidFill>
                <a:srgbClr val="FDFBFB"/>
              </a:solidFill>
              <a:latin typeface="Oswald Bold"/>
            </a:endParaRPr>
          </a:p>
          <a:p>
            <a:pPr algn="ctr">
              <a:lnSpc>
                <a:spcPts val="1097"/>
              </a:lnSpc>
              <a:spcBef>
                <a:spcPct val="0"/>
              </a:spcBef>
            </a:pPr>
            <a:endParaRPr lang="en-US" sz="1763" spc="70">
              <a:solidFill>
                <a:srgbClr val="FDFBFB"/>
              </a:solidFill>
              <a:latin typeface="Oswald Bold"/>
            </a:endParaRPr>
          </a:p>
        </p:txBody>
      </p:sp>
      <p:sp>
        <p:nvSpPr>
          <p:cNvPr id="18" name="Freeform 18"/>
          <p:cNvSpPr/>
          <p:nvPr/>
        </p:nvSpPr>
        <p:spPr>
          <a:xfrm>
            <a:off x="2036577" y="3164212"/>
            <a:ext cx="11521365" cy="1032847"/>
          </a:xfrm>
          <a:custGeom>
            <a:avLst/>
            <a:gdLst/>
            <a:ahLst/>
            <a:cxnLst/>
            <a:rect l="l" t="t" r="r" b="b"/>
            <a:pathLst>
              <a:path w="11521365" h="1032847">
                <a:moveTo>
                  <a:pt x="0" y="0"/>
                </a:moveTo>
                <a:lnTo>
                  <a:pt x="11521365" y="0"/>
                </a:lnTo>
                <a:lnTo>
                  <a:pt x="11521365" y="1032847"/>
                </a:lnTo>
                <a:lnTo>
                  <a:pt x="0" y="1032847"/>
                </a:lnTo>
                <a:lnTo>
                  <a:pt x="0" y="0"/>
                </a:lnTo>
                <a:close/>
              </a:path>
            </a:pathLst>
          </a:custGeom>
          <a:blipFill>
            <a:blip r:embed="rId5"/>
            <a:stretch>
              <a:fillRect t="-111244" b="-9065"/>
            </a:stretch>
          </a:blipFill>
        </p:spPr>
        <p:txBody>
          <a:bodyPr/>
          <a:lstStyle/>
          <a:p>
            <a:endParaRPr lang="en-US"/>
          </a:p>
        </p:txBody>
      </p:sp>
      <p:grpSp>
        <p:nvGrpSpPr>
          <p:cNvPr id="19" name="Group 19"/>
          <p:cNvGrpSpPr/>
          <p:nvPr/>
        </p:nvGrpSpPr>
        <p:grpSpPr>
          <a:xfrm>
            <a:off x="686689" y="1636998"/>
            <a:ext cx="15058221" cy="2219294"/>
            <a:chOff x="0" y="0"/>
            <a:chExt cx="5769456" cy="850307"/>
          </a:xfrm>
        </p:grpSpPr>
        <p:sp>
          <p:nvSpPr>
            <p:cNvPr id="20" name="Freeform 20"/>
            <p:cNvSpPr/>
            <p:nvPr/>
          </p:nvSpPr>
          <p:spPr>
            <a:xfrm>
              <a:off x="0" y="0"/>
              <a:ext cx="5769456" cy="850307"/>
            </a:xfrm>
            <a:custGeom>
              <a:avLst/>
              <a:gdLst/>
              <a:ahLst/>
              <a:cxnLst/>
              <a:rect l="l" t="t" r="r" b="b"/>
              <a:pathLst>
                <a:path w="5769456" h="850307">
                  <a:moveTo>
                    <a:pt x="0" y="0"/>
                  </a:moveTo>
                  <a:lnTo>
                    <a:pt x="5769456" y="0"/>
                  </a:lnTo>
                  <a:lnTo>
                    <a:pt x="5769456" y="850307"/>
                  </a:lnTo>
                  <a:lnTo>
                    <a:pt x="0" y="850307"/>
                  </a:lnTo>
                  <a:close/>
                </a:path>
              </a:pathLst>
            </a:custGeom>
            <a:solidFill>
              <a:srgbClr val="EFEFEF"/>
            </a:solidFill>
          </p:spPr>
          <p:txBody>
            <a:bodyPr/>
            <a:lstStyle/>
            <a:p>
              <a:endParaRPr lang="en-US"/>
            </a:p>
          </p:txBody>
        </p:sp>
        <p:sp>
          <p:nvSpPr>
            <p:cNvPr id="21" name="TextBox 2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2" name="TextBox 22"/>
          <p:cNvSpPr txBox="1"/>
          <p:nvPr/>
        </p:nvSpPr>
        <p:spPr>
          <a:xfrm>
            <a:off x="686689" y="1598898"/>
            <a:ext cx="14678703" cy="2508690"/>
          </a:xfrm>
          <a:prstGeom prst="rect">
            <a:avLst/>
          </a:prstGeom>
        </p:spPr>
        <p:txBody>
          <a:bodyPr lIns="0" tIns="0" rIns="0" bIns="0" rtlCol="0" anchor="t">
            <a:spAutoFit/>
          </a:bodyPr>
          <a:lstStyle/>
          <a:p>
            <a:pPr algn="just">
              <a:lnSpc>
                <a:spcPts val="2874"/>
              </a:lnSpc>
            </a:pPr>
            <a:endParaRPr/>
          </a:p>
          <a:p>
            <a:pPr algn="just">
              <a:lnSpc>
                <a:spcPts val="2874"/>
              </a:lnSpc>
            </a:pPr>
            <a:r>
              <a:rPr lang="en-US" sz="2082" spc="204">
                <a:solidFill>
                  <a:srgbClr val="1A1A1A"/>
                </a:solidFill>
                <a:latin typeface="Montserrat Classic"/>
              </a:rPr>
              <a:t>The LR(0) algorithm is used to determine whether a given input string can be generated by a given context-free grammar and, if so, to construct a parse tree for the input string. It works by building a finite automaton  that represents the possible states of a parser as it processes the input string. This automaton is used to construct a parsing table that guides the parser through the input string.</a:t>
            </a:r>
          </a:p>
          <a:p>
            <a:pPr algn="just">
              <a:lnSpc>
                <a:spcPts val="2874"/>
              </a:lnSpc>
            </a:pPr>
            <a:endParaRPr lang="en-US" sz="2082" spc="204">
              <a:solidFill>
                <a:srgbClr val="1A1A1A"/>
              </a:solidFill>
              <a:latin typeface="Montserrat Classic"/>
            </a:endParaRPr>
          </a:p>
        </p:txBody>
      </p:sp>
      <p:sp>
        <p:nvSpPr>
          <p:cNvPr id="23" name="Freeform 23"/>
          <p:cNvSpPr/>
          <p:nvPr/>
        </p:nvSpPr>
        <p:spPr>
          <a:xfrm>
            <a:off x="-466579" y="9382472"/>
            <a:ext cx="11521365" cy="1032847"/>
          </a:xfrm>
          <a:custGeom>
            <a:avLst/>
            <a:gdLst/>
            <a:ahLst/>
            <a:cxnLst/>
            <a:rect l="l" t="t" r="r" b="b"/>
            <a:pathLst>
              <a:path w="11521365" h="1032847">
                <a:moveTo>
                  <a:pt x="0" y="0"/>
                </a:moveTo>
                <a:lnTo>
                  <a:pt x="11521365" y="0"/>
                </a:lnTo>
                <a:lnTo>
                  <a:pt x="11521365" y="1032847"/>
                </a:lnTo>
                <a:lnTo>
                  <a:pt x="0" y="1032847"/>
                </a:lnTo>
                <a:lnTo>
                  <a:pt x="0" y="0"/>
                </a:lnTo>
                <a:close/>
              </a:path>
            </a:pathLst>
          </a:custGeom>
          <a:blipFill>
            <a:blip r:embed="rId5"/>
            <a:stretch>
              <a:fillRect t="-111244" b="-9065"/>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14618681" y="-4442607"/>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58603" y="2916787"/>
            <a:ext cx="9943858" cy="7203279"/>
            <a:chOff x="0" y="0"/>
            <a:chExt cx="2618958" cy="1897160"/>
          </a:xfrm>
        </p:grpSpPr>
        <p:sp>
          <p:nvSpPr>
            <p:cNvPr id="5" name="Freeform 5"/>
            <p:cNvSpPr/>
            <p:nvPr/>
          </p:nvSpPr>
          <p:spPr>
            <a:xfrm>
              <a:off x="0" y="0"/>
              <a:ext cx="2618958" cy="1897160"/>
            </a:xfrm>
            <a:custGeom>
              <a:avLst/>
              <a:gdLst/>
              <a:ahLst/>
              <a:cxnLst/>
              <a:rect l="l" t="t" r="r" b="b"/>
              <a:pathLst>
                <a:path w="2618958" h="1897160">
                  <a:moveTo>
                    <a:pt x="39707" y="0"/>
                  </a:moveTo>
                  <a:lnTo>
                    <a:pt x="2579252" y="0"/>
                  </a:lnTo>
                  <a:cubicBezTo>
                    <a:pt x="2601181" y="0"/>
                    <a:pt x="2618958" y="17777"/>
                    <a:pt x="2618958" y="39707"/>
                  </a:cubicBezTo>
                  <a:lnTo>
                    <a:pt x="2618958" y="1857453"/>
                  </a:lnTo>
                  <a:cubicBezTo>
                    <a:pt x="2618958" y="1879383"/>
                    <a:pt x="2601181" y="1897160"/>
                    <a:pt x="2579252" y="1897160"/>
                  </a:cubicBezTo>
                  <a:lnTo>
                    <a:pt x="39707" y="1897160"/>
                  </a:lnTo>
                  <a:cubicBezTo>
                    <a:pt x="17777" y="1897160"/>
                    <a:pt x="0" y="1879383"/>
                    <a:pt x="0" y="1857453"/>
                  </a:cubicBezTo>
                  <a:lnTo>
                    <a:pt x="0" y="39707"/>
                  </a:lnTo>
                  <a:cubicBezTo>
                    <a:pt x="0" y="17777"/>
                    <a:pt x="17777" y="0"/>
                    <a:pt x="39707" y="0"/>
                  </a:cubicBezTo>
                  <a:close/>
                </a:path>
              </a:pathLst>
            </a:custGeom>
            <a:solidFill>
              <a:srgbClr val="100F0D"/>
            </a:solidFill>
          </p:spPr>
          <p:txBody>
            <a:bodyPr/>
            <a:lstStyle/>
            <a:p>
              <a:endParaRPr lang="en-US"/>
            </a:p>
          </p:txBody>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2265358" y="2135402"/>
            <a:ext cx="11521365" cy="1032847"/>
          </a:xfrm>
          <a:custGeom>
            <a:avLst/>
            <a:gdLst/>
            <a:ahLst/>
            <a:cxnLst/>
            <a:rect l="l" t="t" r="r" b="b"/>
            <a:pathLst>
              <a:path w="11521365" h="1032847">
                <a:moveTo>
                  <a:pt x="0" y="0"/>
                </a:moveTo>
                <a:lnTo>
                  <a:pt x="11521365" y="0"/>
                </a:lnTo>
                <a:lnTo>
                  <a:pt x="11521365" y="1032847"/>
                </a:lnTo>
                <a:lnTo>
                  <a:pt x="0" y="1032847"/>
                </a:lnTo>
                <a:lnTo>
                  <a:pt x="0" y="0"/>
                </a:lnTo>
                <a:close/>
              </a:path>
            </a:pathLst>
          </a:custGeom>
          <a:blipFill>
            <a:blip r:embed="rId5"/>
            <a:stretch>
              <a:fillRect t="-111244" b="-9065"/>
            </a:stretch>
          </a:blipFill>
        </p:spPr>
        <p:txBody>
          <a:bodyPr/>
          <a:lstStyle/>
          <a:p>
            <a:endParaRPr lang="en-US"/>
          </a:p>
        </p:txBody>
      </p:sp>
      <p:grpSp>
        <p:nvGrpSpPr>
          <p:cNvPr id="8" name="Group 8"/>
          <p:cNvGrpSpPr/>
          <p:nvPr/>
        </p:nvGrpSpPr>
        <p:grpSpPr>
          <a:xfrm>
            <a:off x="158603" y="1028700"/>
            <a:ext cx="14460077" cy="1640437"/>
            <a:chOff x="0" y="0"/>
            <a:chExt cx="5540281" cy="628522"/>
          </a:xfrm>
        </p:grpSpPr>
        <p:sp>
          <p:nvSpPr>
            <p:cNvPr id="9" name="Freeform 9"/>
            <p:cNvSpPr/>
            <p:nvPr/>
          </p:nvSpPr>
          <p:spPr>
            <a:xfrm>
              <a:off x="0" y="0"/>
              <a:ext cx="5540281" cy="628522"/>
            </a:xfrm>
            <a:custGeom>
              <a:avLst/>
              <a:gdLst/>
              <a:ahLst/>
              <a:cxnLst/>
              <a:rect l="l" t="t" r="r" b="b"/>
              <a:pathLst>
                <a:path w="5540281" h="628522">
                  <a:moveTo>
                    <a:pt x="0" y="0"/>
                  </a:moveTo>
                  <a:lnTo>
                    <a:pt x="5540281" y="0"/>
                  </a:lnTo>
                  <a:lnTo>
                    <a:pt x="5540281" y="628522"/>
                  </a:lnTo>
                  <a:lnTo>
                    <a:pt x="0" y="628522"/>
                  </a:lnTo>
                  <a:close/>
                </a:path>
              </a:pathLst>
            </a:custGeom>
            <a:solidFill>
              <a:srgbClr val="EFEFEF"/>
            </a:solidFill>
          </p:spPr>
          <p:txBody>
            <a:bodyPr/>
            <a:lstStyle/>
            <a:p>
              <a:endParaRPr lang="en-US"/>
            </a:p>
          </p:txBody>
        </p:sp>
        <p:sp>
          <p:nvSpPr>
            <p:cNvPr id="10" name="TextBox 10"/>
            <p:cNvSpPr txBox="1"/>
            <p:nvPr/>
          </p:nvSpPr>
          <p:spPr>
            <a:xfrm>
              <a:off x="0" y="-19050"/>
              <a:ext cx="812800" cy="831850"/>
            </a:xfrm>
            <a:prstGeom prst="rect">
              <a:avLst/>
            </a:prstGeom>
          </p:spPr>
          <p:txBody>
            <a:bodyPr lIns="50800" tIns="50800" rIns="50800" bIns="50800" rtlCol="0" anchor="ctr"/>
            <a:lstStyle/>
            <a:p>
              <a:pPr>
                <a:lnSpc>
                  <a:spcPts val="2859"/>
                </a:lnSpc>
              </a:pPr>
              <a:endParaRPr/>
            </a:p>
          </p:txBody>
        </p:sp>
      </p:grpSp>
      <p:sp>
        <p:nvSpPr>
          <p:cNvPr id="11" name="Freeform 11"/>
          <p:cNvSpPr/>
          <p:nvPr/>
        </p:nvSpPr>
        <p:spPr>
          <a:xfrm>
            <a:off x="10294358" y="5605172"/>
            <a:ext cx="7725000" cy="4303666"/>
          </a:xfrm>
          <a:custGeom>
            <a:avLst/>
            <a:gdLst/>
            <a:ahLst/>
            <a:cxnLst/>
            <a:rect l="l" t="t" r="r" b="b"/>
            <a:pathLst>
              <a:path w="7725000" h="4303666">
                <a:moveTo>
                  <a:pt x="0" y="0"/>
                </a:moveTo>
                <a:lnTo>
                  <a:pt x="7725000" y="0"/>
                </a:lnTo>
                <a:lnTo>
                  <a:pt x="7725000" y="4303666"/>
                </a:lnTo>
                <a:lnTo>
                  <a:pt x="0" y="4303666"/>
                </a:lnTo>
                <a:lnTo>
                  <a:pt x="0" y="0"/>
                </a:lnTo>
                <a:close/>
              </a:path>
            </a:pathLst>
          </a:custGeom>
          <a:blipFill>
            <a:blip r:embed="rId6"/>
            <a:stretch>
              <a:fillRect l="-1120" t="-2244" r="-7400"/>
            </a:stretch>
          </a:blipFill>
        </p:spPr>
        <p:txBody>
          <a:bodyPr/>
          <a:lstStyle/>
          <a:p>
            <a:endParaRPr lang="en-US"/>
          </a:p>
        </p:txBody>
      </p:sp>
      <p:sp>
        <p:nvSpPr>
          <p:cNvPr id="12" name="TextBox 12"/>
          <p:cNvSpPr txBox="1"/>
          <p:nvPr/>
        </p:nvSpPr>
        <p:spPr>
          <a:xfrm>
            <a:off x="158603" y="194189"/>
            <a:ext cx="9458315" cy="610864"/>
          </a:xfrm>
          <a:prstGeom prst="rect">
            <a:avLst/>
          </a:prstGeom>
        </p:spPr>
        <p:txBody>
          <a:bodyPr lIns="0" tIns="0" rIns="0" bIns="0" rtlCol="0" anchor="t">
            <a:spAutoFit/>
          </a:bodyPr>
          <a:lstStyle/>
          <a:p>
            <a:pPr>
              <a:lnSpc>
                <a:spcPts val="5098"/>
              </a:lnSpc>
            </a:pPr>
            <a:r>
              <a:rPr lang="en-US" sz="3694" spc="362">
                <a:solidFill>
                  <a:srgbClr val="131211"/>
                </a:solidFill>
                <a:latin typeface="Oswald Bold"/>
              </a:rPr>
              <a:t>CANONICAL COLLECTION OF LR(0) ITEMS</a:t>
            </a:r>
          </a:p>
        </p:txBody>
      </p:sp>
      <p:sp>
        <p:nvSpPr>
          <p:cNvPr id="13" name="TextBox 13"/>
          <p:cNvSpPr txBox="1"/>
          <p:nvPr/>
        </p:nvSpPr>
        <p:spPr>
          <a:xfrm>
            <a:off x="158603" y="1038225"/>
            <a:ext cx="14618681" cy="3628352"/>
          </a:xfrm>
          <a:prstGeom prst="rect">
            <a:avLst/>
          </a:prstGeom>
        </p:spPr>
        <p:txBody>
          <a:bodyPr lIns="0" tIns="0" rIns="0" bIns="0" rtlCol="0" anchor="t">
            <a:spAutoFit/>
          </a:bodyPr>
          <a:lstStyle/>
          <a:p>
            <a:pPr>
              <a:lnSpc>
                <a:spcPts val="2528"/>
              </a:lnSpc>
            </a:pPr>
            <a:r>
              <a:rPr lang="en-US" sz="2106">
                <a:solidFill>
                  <a:srgbClr val="000000"/>
                </a:solidFill>
                <a:latin typeface="Oswald"/>
              </a:rPr>
              <a:t>LR(0) items is useful to indicate that how much of the input has been scanned up to a given point in the process of parsing. Add Augment Production and insert '•' symbol at the first position for every production in G.</a:t>
            </a:r>
          </a:p>
          <a:p>
            <a:pPr>
              <a:lnSpc>
                <a:spcPts val="2528"/>
              </a:lnSpc>
            </a:pPr>
            <a:r>
              <a:rPr lang="en-US" sz="2106">
                <a:solidFill>
                  <a:srgbClr val="000000"/>
                </a:solidFill>
                <a:latin typeface="Oswald"/>
              </a:rPr>
              <a:t>     Given grammar:                                                                      After Adding:                                                                                                             </a:t>
            </a:r>
          </a:p>
          <a:p>
            <a:pPr>
              <a:lnSpc>
                <a:spcPts val="2528"/>
              </a:lnSpc>
            </a:pPr>
            <a:r>
              <a:rPr lang="en-US" sz="2106">
                <a:solidFill>
                  <a:srgbClr val="000000"/>
                </a:solidFill>
                <a:latin typeface="Oswald"/>
              </a:rPr>
              <a:t>                              S → AA                                                                                 S` → •S              A → •aA </a:t>
            </a:r>
          </a:p>
          <a:p>
            <a:pPr>
              <a:lnSpc>
                <a:spcPts val="2528"/>
              </a:lnSpc>
            </a:pPr>
            <a:r>
              <a:rPr lang="en-US" sz="2106">
                <a:solidFill>
                  <a:srgbClr val="000000"/>
                </a:solidFill>
                <a:latin typeface="Oswald"/>
              </a:rPr>
              <a:t>                              A → aA | b                                                                            S → •AA             A → •b </a:t>
            </a:r>
          </a:p>
          <a:p>
            <a:pPr>
              <a:lnSpc>
                <a:spcPts val="2528"/>
              </a:lnSpc>
            </a:pPr>
            <a:endParaRPr lang="en-US" sz="2106">
              <a:solidFill>
                <a:srgbClr val="000000"/>
              </a:solidFill>
              <a:latin typeface="Oswald"/>
            </a:endParaRPr>
          </a:p>
          <a:p>
            <a:pPr>
              <a:lnSpc>
                <a:spcPts val="2528"/>
              </a:lnSpc>
            </a:pPr>
            <a:endParaRPr lang="en-US" sz="2106">
              <a:solidFill>
                <a:srgbClr val="000000"/>
              </a:solidFill>
              <a:latin typeface="Oswald"/>
            </a:endParaRPr>
          </a:p>
          <a:p>
            <a:pPr>
              <a:lnSpc>
                <a:spcPts val="2528"/>
              </a:lnSpc>
            </a:pPr>
            <a:endParaRPr lang="en-US" sz="2106">
              <a:solidFill>
                <a:srgbClr val="000000"/>
              </a:solidFill>
              <a:latin typeface="Oswald"/>
            </a:endParaRPr>
          </a:p>
          <a:p>
            <a:pPr>
              <a:lnSpc>
                <a:spcPts val="2888"/>
              </a:lnSpc>
            </a:pPr>
            <a:endParaRPr lang="en-US" sz="2106">
              <a:solidFill>
                <a:srgbClr val="000000"/>
              </a:solidFill>
              <a:latin typeface="Oswald"/>
            </a:endParaRPr>
          </a:p>
          <a:p>
            <a:pPr>
              <a:lnSpc>
                <a:spcPts val="3129"/>
              </a:lnSpc>
            </a:pPr>
            <a:endParaRPr lang="en-US" sz="2106">
              <a:solidFill>
                <a:srgbClr val="000000"/>
              </a:solidFill>
              <a:latin typeface="Oswald"/>
            </a:endParaRPr>
          </a:p>
          <a:p>
            <a:pPr>
              <a:lnSpc>
                <a:spcPts val="2888"/>
              </a:lnSpc>
              <a:spcBef>
                <a:spcPct val="0"/>
              </a:spcBef>
            </a:pPr>
            <a:endParaRPr lang="en-US" sz="2106">
              <a:solidFill>
                <a:srgbClr val="000000"/>
              </a:solidFill>
              <a:latin typeface="Oswald"/>
            </a:endParaRPr>
          </a:p>
        </p:txBody>
      </p:sp>
      <p:sp>
        <p:nvSpPr>
          <p:cNvPr id="14" name="TextBox 14"/>
          <p:cNvSpPr txBox="1"/>
          <p:nvPr/>
        </p:nvSpPr>
        <p:spPr>
          <a:xfrm>
            <a:off x="432048" y="3013710"/>
            <a:ext cx="9396969" cy="14546580"/>
          </a:xfrm>
          <a:prstGeom prst="rect">
            <a:avLst/>
          </a:prstGeom>
        </p:spPr>
        <p:txBody>
          <a:bodyPr lIns="0" tIns="0" rIns="0" bIns="0" rtlCol="0" anchor="t">
            <a:spAutoFit/>
          </a:bodyPr>
          <a:lstStyle/>
          <a:p>
            <a:pPr marL="323850" lvl="1" indent="-161925">
              <a:lnSpc>
                <a:spcPts val="1770"/>
              </a:lnSpc>
              <a:buFont typeface="Arial"/>
              <a:buChar char="•"/>
            </a:pPr>
            <a:r>
              <a:rPr lang="en-US" sz="1500" spc="40">
                <a:solidFill>
                  <a:srgbClr val="FFDF8A"/>
                </a:solidFill>
                <a:latin typeface="Oswald Bold"/>
              </a:rPr>
              <a:t>IO State </a:t>
            </a:r>
            <a:r>
              <a:rPr lang="en-US" sz="1500" spc="40">
                <a:solidFill>
                  <a:srgbClr val="F2F4F5"/>
                </a:solidFill>
                <a:latin typeface="Oswald Bold"/>
              </a:rPr>
              <a:t>   </a:t>
            </a:r>
          </a:p>
          <a:p>
            <a:pPr>
              <a:lnSpc>
                <a:spcPts val="1770"/>
              </a:lnSpc>
            </a:pPr>
            <a:r>
              <a:rPr lang="en-US" sz="1500" spc="40">
                <a:solidFill>
                  <a:srgbClr val="F2F4F5"/>
                </a:solidFill>
                <a:latin typeface="Oswald Bold"/>
              </a:rPr>
              <a:t>Add all productions starting with S in to I0 State because "•" is followed by the non-terminal. So, the I0 State becomes</a:t>
            </a:r>
          </a:p>
          <a:p>
            <a:pPr>
              <a:lnSpc>
                <a:spcPts val="1770"/>
              </a:lnSpc>
            </a:pPr>
            <a:r>
              <a:rPr lang="en-US" sz="1500" spc="40">
                <a:solidFill>
                  <a:srgbClr val="F2F4F5"/>
                </a:solidFill>
                <a:latin typeface="Oswald Bold"/>
              </a:rPr>
              <a:t>I0 = S` → •S</a:t>
            </a:r>
          </a:p>
          <a:p>
            <a:pPr algn="l">
              <a:lnSpc>
                <a:spcPts val="1770"/>
              </a:lnSpc>
            </a:pPr>
            <a:r>
              <a:rPr lang="en-US" sz="1500" spc="40">
                <a:solidFill>
                  <a:srgbClr val="F2F4F5"/>
                </a:solidFill>
                <a:latin typeface="Oswald Bold"/>
              </a:rPr>
              <a:t>S → •AA</a:t>
            </a:r>
          </a:p>
          <a:p>
            <a:pPr>
              <a:lnSpc>
                <a:spcPts val="1770"/>
              </a:lnSpc>
            </a:pPr>
            <a:r>
              <a:rPr lang="en-US" sz="1500" spc="40">
                <a:solidFill>
                  <a:srgbClr val="F2F4F5"/>
                </a:solidFill>
                <a:latin typeface="Oswald Bold"/>
              </a:rPr>
              <a:t>Add all productions starting with "A" in modified I0 State because "•" is followed by the non-terminal. So, the I0 State becomes.</a:t>
            </a:r>
          </a:p>
          <a:p>
            <a:pPr>
              <a:lnSpc>
                <a:spcPts val="1770"/>
              </a:lnSpc>
            </a:pPr>
            <a:r>
              <a:rPr lang="en-US" sz="1500" spc="40">
                <a:solidFill>
                  <a:srgbClr val="F2F4F5"/>
                </a:solidFill>
                <a:latin typeface="Oswald Bold"/>
              </a:rPr>
              <a:t>I0= S` → •S   </a:t>
            </a:r>
          </a:p>
          <a:p>
            <a:pPr>
              <a:lnSpc>
                <a:spcPts val="1770"/>
              </a:lnSpc>
            </a:pPr>
            <a:r>
              <a:rPr lang="en-US" sz="1500" spc="40">
                <a:solidFill>
                  <a:srgbClr val="F2F4F5"/>
                </a:solidFill>
                <a:latin typeface="Oswald Bold"/>
              </a:rPr>
              <a:t>      S → •AA   </a:t>
            </a:r>
          </a:p>
          <a:p>
            <a:pPr>
              <a:lnSpc>
                <a:spcPts val="1770"/>
              </a:lnSpc>
            </a:pPr>
            <a:r>
              <a:rPr lang="en-US" sz="1500" spc="40">
                <a:solidFill>
                  <a:srgbClr val="F2F4F5"/>
                </a:solidFill>
                <a:latin typeface="Oswald Bold"/>
              </a:rPr>
              <a:t>      A → •aA    </a:t>
            </a:r>
          </a:p>
          <a:p>
            <a:pPr>
              <a:lnSpc>
                <a:spcPts val="1770"/>
              </a:lnSpc>
            </a:pPr>
            <a:r>
              <a:rPr lang="en-US" sz="1500" spc="40">
                <a:solidFill>
                  <a:srgbClr val="F2F4F5"/>
                </a:solidFill>
                <a:latin typeface="Oswald Bold"/>
              </a:rPr>
              <a:t>      A → •b</a:t>
            </a:r>
          </a:p>
          <a:p>
            <a:pPr>
              <a:lnSpc>
                <a:spcPts val="1770"/>
              </a:lnSpc>
            </a:pPr>
            <a:endParaRPr lang="en-US" sz="1500" spc="40">
              <a:solidFill>
                <a:srgbClr val="F2F4F5"/>
              </a:solidFill>
              <a:latin typeface="Oswald Bold"/>
            </a:endParaRPr>
          </a:p>
          <a:p>
            <a:pPr marL="323850" lvl="1" indent="-161925">
              <a:lnSpc>
                <a:spcPts val="1770"/>
              </a:lnSpc>
              <a:buFont typeface="Arial"/>
              <a:buChar char="•"/>
            </a:pPr>
            <a:r>
              <a:rPr lang="en-US" sz="1500" spc="40">
                <a:solidFill>
                  <a:srgbClr val="FFDF8A"/>
                </a:solidFill>
                <a:latin typeface="Oswald Bold"/>
              </a:rPr>
              <a:t>I1= Go to (I0, S) = closure (S` → S•) = S` → S•</a:t>
            </a:r>
          </a:p>
          <a:p>
            <a:pPr>
              <a:lnSpc>
                <a:spcPts val="1770"/>
              </a:lnSpc>
            </a:pPr>
            <a:r>
              <a:rPr lang="en-US" sz="1500" spc="40">
                <a:solidFill>
                  <a:srgbClr val="F2F4F5"/>
                </a:solidFill>
                <a:latin typeface="Oswald Bold"/>
              </a:rPr>
              <a:t>Here, the Production is reduced so close the State.</a:t>
            </a:r>
          </a:p>
          <a:p>
            <a:pPr>
              <a:lnSpc>
                <a:spcPts val="1770"/>
              </a:lnSpc>
            </a:pPr>
            <a:r>
              <a:rPr lang="en-US" sz="1500" spc="40">
                <a:solidFill>
                  <a:srgbClr val="F2F4F5"/>
                </a:solidFill>
                <a:latin typeface="Oswald Bold"/>
              </a:rPr>
              <a:t>I1= S` → S•</a:t>
            </a:r>
          </a:p>
          <a:p>
            <a:pPr>
              <a:lnSpc>
                <a:spcPts val="1770"/>
              </a:lnSpc>
            </a:pPr>
            <a:endParaRPr lang="en-US" sz="1500" spc="40">
              <a:solidFill>
                <a:srgbClr val="F2F4F5"/>
              </a:solidFill>
              <a:latin typeface="Oswald Bold"/>
            </a:endParaRPr>
          </a:p>
          <a:p>
            <a:pPr marL="323850" lvl="1" indent="-161925">
              <a:lnSpc>
                <a:spcPts val="1770"/>
              </a:lnSpc>
              <a:buFont typeface="Arial"/>
              <a:buChar char="•"/>
            </a:pPr>
            <a:r>
              <a:rPr lang="en-US" sz="1500" spc="40">
                <a:solidFill>
                  <a:srgbClr val="FFDF8A"/>
                </a:solidFill>
                <a:latin typeface="Oswald Bold"/>
              </a:rPr>
              <a:t>I2= Go to (I0, A) = closure (S → A•A)</a:t>
            </a:r>
          </a:p>
          <a:p>
            <a:pPr>
              <a:lnSpc>
                <a:spcPts val="1770"/>
              </a:lnSpc>
            </a:pPr>
            <a:r>
              <a:rPr lang="en-US" sz="1500" spc="40">
                <a:solidFill>
                  <a:srgbClr val="F2F4F5"/>
                </a:solidFill>
                <a:latin typeface="Oswald Bold"/>
              </a:rPr>
              <a:t>Add all productions starting with A in to I2 State because "•" is followed by the non-terminal. So, the I2 State becomes</a:t>
            </a:r>
          </a:p>
          <a:p>
            <a:pPr>
              <a:lnSpc>
                <a:spcPts val="1770"/>
              </a:lnSpc>
            </a:pPr>
            <a:r>
              <a:rPr lang="en-US" sz="1500" spc="40">
                <a:solidFill>
                  <a:srgbClr val="F2F4F5"/>
                </a:solidFill>
                <a:latin typeface="Oswald Bold"/>
              </a:rPr>
              <a:t>I2 =S→A•A    </a:t>
            </a:r>
          </a:p>
          <a:p>
            <a:pPr>
              <a:lnSpc>
                <a:spcPts val="1770"/>
              </a:lnSpc>
            </a:pPr>
            <a:r>
              <a:rPr lang="en-US" sz="1500" spc="40">
                <a:solidFill>
                  <a:srgbClr val="F2F4F5"/>
                </a:solidFill>
                <a:latin typeface="Oswald Bold"/>
              </a:rPr>
              <a:t>      A → •aA   </a:t>
            </a:r>
          </a:p>
          <a:p>
            <a:pPr>
              <a:lnSpc>
                <a:spcPts val="1770"/>
              </a:lnSpc>
            </a:pPr>
            <a:r>
              <a:rPr lang="en-US" sz="1500" spc="40">
                <a:solidFill>
                  <a:srgbClr val="F2F4F5"/>
                </a:solidFill>
                <a:latin typeface="Oswald Bold"/>
              </a:rPr>
              <a:t>      A → •b</a:t>
            </a:r>
          </a:p>
          <a:p>
            <a:pPr>
              <a:lnSpc>
                <a:spcPts val="1770"/>
              </a:lnSpc>
            </a:pPr>
            <a:r>
              <a:rPr lang="en-US" sz="1500" spc="40">
                <a:solidFill>
                  <a:srgbClr val="F2F4F5"/>
                </a:solidFill>
                <a:latin typeface="Oswald Bold"/>
              </a:rPr>
              <a:t>Go to (I2,a) = Closure (A → a•A) = (same as I3)</a:t>
            </a:r>
          </a:p>
          <a:p>
            <a:pPr>
              <a:lnSpc>
                <a:spcPts val="1770"/>
              </a:lnSpc>
            </a:pPr>
            <a:r>
              <a:rPr lang="en-US" sz="1500" spc="40">
                <a:solidFill>
                  <a:srgbClr val="F2F4F5"/>
                </a:solidFill>
                <a:latin typeface="Oswald Bold"/>
              </a:rPr>
              <a:t>Go to (I2, b) = Closure (A → b•) = (same as I4)</a:t>
            </a:r>
          </a:p>
          <a:p>
            <a:pPr>
              <a:lnSpc>
                <a:spcPts val="1770"/>
              </a:lnSpc>
            </a:pPr>
            <a:endParaRPr lang="en-US" sz="1500" spc="40">
              <a:solidFill>
                <a:srgbClr val="F2F4F5"/>
              </a:solidFill>
              <a:latin typeface="Oswald Bold"/>
            </a:endParaRPr>
          </a:p>
          <a:p>
            <a:pPr marL="323850" lvl="1" indent="-161925">
              <a:lnSpc>
                <a:spcPts val="1770"/>
              </a:lnSpc>
              <a:buFont typeface="Arial"/>
              <a:buChar char="•"/>
            </a:pPr>
            <a:r>
              <a:rPr lang="en-US" sz="1500" spc="40">
                <a:solidFill>
                  <a:srgbClr val="FFDF8A"/>
                </a:solidFill>
                <a:latin typeface="Oswald Bold"/>
              </a:rPr>
              <a:t>I3= Go to (I0,a) = Closure (A → a•A)</a:t>
            </a:r>
          </a:p>
          <a:p>
            <a:pPr>
              <a:lnSpc>
                <a:spcPts val="1770"/>
              </a:lnSpc>
            </a:pPr>
            <a:r>
              <a:rPr lang="en-US" sz="1500" spc="40">
                <a:solidFill>
                  <a:srgbClr val="F2F4F5"/>
                </a:solidFill>
                <a:latin typeface="Oswald Bold"/>
              </a:rPr>
              <a:t>Add productions starting with A in I3.</a:t>
            </a:r>
          </a:p>
          <a:p>
            <a:pPr>
              <a:lnSpc>
                <a:spcPts val="1770"/>
              </a:lnSpc>
            </a:pPr>
            <a:r>
              <a:rPr lang="en-US" sz="1500" spc="40">
                <a:solidFill>
                  <a:srgbClr val="F2F4F5"/>
                </a:solidFill>
                <a:latin typeface="Oswald Bold"/>
              </a:rPr>
              <a:t>    A → a•A</a:t>
            </a:r>
          </a:p>
          <a:p>
            <a:pPr>
              <a:lnSpc>
                <a:spcPts val="1770"/>
              </a:lnSpc>
            </a:pPr>
            <a:r>
              <a:rPr lang="en-US" sz="1500" spc="40">
                <a:solidFill>
                  <a:srgbClr val="F2F4F5"/>
                </a:solidFill>
                <a:latin typeface="Oswald Bold"/>
              </a:rPr>
              <a:t>    A → •aA</a:t>
            </a:r>
          </a:p>
          <a:p>
            <a:pPr>
              <a:lnSpc>
                <a:spcPts val="1770"/>
              </a:lnSpc>
            </a:pPr>
            <a:r>
              <a:rPr lang="en-US" sz="1500" spc="40">
                <a:solidFill>
                  <a:srgbClr val="F2F4F5"/>
                </a:solidFill>
                <a:latin typeface="Oswald Bold"/>
              </a:rPr>
              <a:t>    A → •b</a:t>
            </a:r>
          </a:p>
          <a:p>
            <a:pPr>
              <a:lnSpc>
                <a:spcPts val="1770"/>
              </a:lnSpc>
            </a:pPr>
            <a:r>
              <a:rPr lang="en-US" sz="1500" spc="40">
                <a:solidFill>
                  <a:srgbClr val="F2F4F5"/>
                </a:solidFill>
                <a:latin typeface="Oswald Bold"/>
              </a:rPr>
              <a:t>Go to (I3, a) = Closure (A → a•A) = (same as I3)</a:t>
            </a:r>
          </a:p>
          <a:p>
            <a:pPr>
              <a:lnSpc>
                <a:spcPts val="1770"/>
              </a:lnSpc>
            </a:pPr>
            <a:r>
              <a:rPr lang="en-US" sz="1500" spc="40">
                <a:solidFill>
                  <a:srgbClr val="F2F4F5"/>
                </a:solidFill>
                <a:latin typeface="Oswald Bold"/>
              </a:rPr>
              <a:t>Go to (I3, b) = Closure (A → b•) = (same as I4)</a:t>
            </a:r>
          </a:p>
          <a:p>
            <a:pPr>
              <a:lnSpc>
                <a:spcPts val="1581"/>
              </a:lnSpc>
            </a:pPr>
            <a:endParaRPr lang="en-US" sz="1500" spc="40">
              <a:solidFill>
                <a:srgbClr val="F2F4F5"/>
              </a:solidFill>
              <a:latin typeface="Oswald Bold"/>
            </a:endParaRPr>
          </a:p>
          <a:p>
            <a:pPr>
              <a:lnSpc>
                <a:spcPts val="1581"/>
              </a:lnSpc>
            </a:pPr>
            <a:endParaRPr lang="en-US" sz="1500" spc="40">
              <a:solidFill>
                <a:srgbClr val="F2F4F5"/>
              </a:solidFill>
              <a:latin typeface="Oswald Bold"/>
            </a:endParaRPr>
          </a:p>
          <a:p>
            <a:pPr>
              <a:lnSpc>
                <a:spcPts val="1477"/>
              </a:lnSpc>
            </a:pPr>
            <a:endParaRPr lang="en-US" sz="1500" spc="40">
              <a:solidFill>
                <a:srgbClr val="F2F4F5"/>
              </a:solidFill>
              <a:latin typeface="Oswald Bold"/>
            </a:endParaRPr>
          </a:p>
          <a:p>
            <a:pPr>
              <a:lnSpc>
                <a:spcPts val="1477"/>
              </a:lnSpc>
            </a:pPr>
            <a:endParaRPr lang="en-US" sz="1500" spc="40">
              <a:solidFill>
                <a:srgbClr val="F2F4F5"/>
              </a:solidFill>
              <a:latin typeface="Oswald Bold"/>
            </a:endParaRPr>
          </a:p>
          <a:p>
            <a:pPr>
              <a:lnSpc>
                <a:spcPts val="1477"/>
              </a:lnSpc>
            </a:pPr>
            <a:endParaRPr lang="en-US" sz="1500" spc="40">
              <a:solidFill>
                <a:srgbClr val="F2F4F5"/>
              </a:solidFill>
              <a:latin typeface="Oswald Bold"/>
            </a:endParaRPr>
          </a:p>
          <a:p>
            <a:pPr>
              <a:lnSpc>
                <a:spcPts val="1477"/>
              </a:lnSpc>
            </a:pPr>
            <a:endParaRPr lang="en-US" sz="1500" spc="40">
              <a:solidFill>
                <a:srgbClr val="F2F4F5"/>
              </a:solidFill>
              <a:latin typeface="Oswald Bold"/>
            </a:endParaRPr>
          </a:p>
          <a:p>
            <a:pPr>
              <a:lnSpc>
                <a:spcPts val="1477"/>
              </a:lnSpc>
            </a:pPr>
            <a:endParaRPr lang="en-US" sz="1500" spc="40">
              <a:solidFill>
                <a:srgbClr val="F2F4F5"/>
              </a:solidFill>
              <a:latin typeface="Oswald Bold"/>
            </a:endParaRPr>
          </a:p>
          <a:p>
            <a:pPr>
              <a:lnSpc>
                <a:spcPts val="1477"/>
              </a:lnSpc>
            </a:pPr>
            <a:endParaRPr lang="en-US" sz="1500" spc="40">
              <a:solidFill>
                <a:srgbClr val="F2F4F5"/>
              </a:solidFill>
              <a:latin typeface="Oswald Bold"/>
            </a:endParaRPr>
          </a:p>
          <a:p>
            <a:pPr>
              <a:lnSpc>
                <a:spcPts val="1477"/>
              </a:lnSpc>
            </a:pPr>
            <a:endParaRPr lang="en-US" sz="1500" spc="40">
              <a:solidFill>
                <a:srgbClr val="F2F4F5"/>
              </a:solidFill>
              <a:latin typeface="Oswald Bold"/>
            </a:endParaRPr>
          </a:p>
          <a:p>
            <a:pPr>
              <a:lnSpc>
                <a:spcPts val="1477"/>
              </a:lnSpc>
            </a:pPr>
            <a:endParaRPr lang="en-US" sz="1500" spc="40">
              <a:solidFill>
                <a:srgbClr val="F2F4F5"/>
              </a:solidFill>
              <a:latin typeface="Oswald Bold"/>
            </a:endParaRPr>
          </a:p>
          <a:p>
            <a:pPr>
              <a:lnSpc>
                <a:spcPts val="1477"/>
              </a:lnSpc>
            </a:pPr>
            <a:endParaRPr lang="en-US" sz="1500" spc="40">
              <a:solidFill>
                <a:srgbClr val="F2F4F5"/>
              </a:solidFill>
              <a:latin typeface="Oswald Bold"/>
            </a:endParaRPr>
          </a:p>
          <a:p>
            <a:pPr>
              <a:lnSpc>
                <a:spcPts val="1477"/>
              </a:lnSpc>
            </a:pPr>
            <a:r>
              <a:rPr lang="en-US" sz="1231">
                <a:solidFill>
                  <a:srgbClr val="FFDF8A"/>
                </a:solidFill>
                <a:latin typeface="Oswald Bold"/>
              </a:rPr>
              <a:t>                                       </a:t>
            </a:r>
          </a:p>
          <a:p>
            <a:pPr algn="ctr">
              <a:lnSpc>
                <a:spcPts val="3292"/>
              </a:lnSpc>
            </a:pPr>
            <a:r>
              <a:rPr lang="en-US" sz="2743">
                <a:solidFill>
                  <a:srgbClr val="FFDF8A"/>
                </a:solidFill>
                <a:latin typeface="Oswald Bold"/>
              </a:rPr>
              <a:t>                 </a:t>
            </a:r>
          </a:p>
          <a:p>
            <a:pPr algn="ctr">
              <a:lnSpc>
                <a:spcPts val="3292"/>
              </a:lnSpc>
            </a:pPr>
            <a:endParaRPr lang="en-US" sz="2743">
              <a:solidFill>
                <a:srgbClr val="FFDF8A"/>
              </a:solidFill>
              <a:latin typeface="Oswald Bold"/>
            </a:endParaRPr>
          </a:p>
          <a:p>
            <a:pPr algn="ctr">
              <a:lnSpc>
                <a:spcPts val="3292"/>
              </a:lnSpc>
            </a:pPr>
            <a:endParaRPr lang="en-US" sz="2743">
              <a:solidFill>
                <a:srgbClr val="FFDF8A"/>
              </a:solidFill>
              <a:latin typeface="Oswald Bold"/>
            </a:endParaRPr>
          </a:p>
          <a:p>
            <a:pPr algn="ctr">
              <a:lnSpc>
                <a:spcPts val="3292"/>
              </a:lnSpc>
            </a:pPr>
            <a:endParaRPr lang="en-US" sz="2743">
              <a:solidFill>
                <a:srgbClr val="FFDF8A"/>
              </a:solidFill>
              <a:latin typeface="Oswald Bold"/>
            </a:endParaRPr>
          </a:p>
          <a:p>
            <a:pPr algn="ctr">
              <a:lnSpc>
                <a:spcPts val="3292"/>
              </a:lnSpc>
            </a:pPr>
            <a:endParaRPr lang="en-US" sz="2743">
              <a:solidFill>
                <a:srgbClr val="FFDF8A"/>
              </a:solidFill>
              <a:latin typeface="Oswald Bold"/>
            </a:endParaRPr>
          </a:p>
          <a:p>
            <a:pPr algn="ctr">
              <a:lnSpc>
                <a:spcPts val="3292"/>
              </a:lnSpc>
            </a:pPr>
            <a:endParaRPr lang="en-US" sz="2743">
              <a:solidFill>
                <a:srgbClr val="FFDF8A"/>
              </a:solidFill>
              <a:latin typeface="Oswald Bold"/>
            </a:endParaRPr>
          </a:p>
          <a:p>
            <a:pPr algn="ctr">
              <a:lnSpc>
                <a:spcPts val="3292"/>
              </a:lnSpc>
            </a:pPr>
            <a:endParaRPr lang="en-US" sz="2743">
              <a:solidFill>
                <a:srgbClr val="FFDF8A"/>
              </a:solidFill>
              <a:latin typeface="Oswald Bold"/>
            </a:endParaRPr>
          </a:p>
          <a:p>
            <a:pPr algn="ctr">
              <a:lnSpc>
                <a:spcPts val="3292"/>
              </a:lnSpc>
            </a:pPr>
            <a:endParaRPr lang="en-US" sz="2743">
              <a:solidFill>
                <a:srgbClr val="FFDF8A"/>
              </a:solidFill>
              <a:latin typeface="Oswald Bold"/>
            </a:endParaRPr>
          </a:p>
          <a:p>
            <a:pPr algn="ctr">
              <a:lnSpc>
                <a:spcPts val="3292"/>
              </a:lnSpc>
            </a:pPr>
            <a:endParaRPr lang="en-US" sz="2743">
              <a:solidFill>
                <a:srgbClr val="FFDF8A"/>
              </a:solidFill>
              <a:latin typeface="Oswald Bold"/>
            </a:endParaRPr>
          </a:p>
          <a:p>
            <a:pPr algn="ctr">
              <a:lnSpc>
                <a:spcPts val="3292"/>
              </a:lnSpc>
            </a:pPr>
            <a:endParaRPr lang="en-US" sz="2743">
              <a:solidFill>
                <a:srgbClr val="FFDF8A"/>
              </a:solidFill>
              <a:latin typeface="Oswald Bold"/>
            </a:endParaRPr>
          </a:p>
          <a:p>
            <a:pPr algn="ctr">
              <a:lnSpc>
                <a:spcPts val="3292"/>
              </a:lnSpc>
            </a:pPr>
            <a:endParaRPr lang="en-US" sz="2743">
              <a:solidFill>
                <a:srgbClr val="FFDF8A"/>
              </a:solidFill>
              <a:latin typeface="Oswald Bold"/>
            </a:endParaRPr>
          </a:p>
          <a:p>
            <a:pPr algn="ctr">
              <a:lnSpc>
                <a:spcPts val="3292"/>
              </a:lnSpc>
            </a:pPr>
            <a:endParaRPr lang="en-US" sz="2743">
              <a:solidFill>
                <a:srgbClr val="FFDF8A"/>
              </a:solidFill>
              <a:latin typeface="Oswald Bold"/>
            </a:endParaRPr>
          </a:p>
          <a:p>
            <a:pPr algn="ctr">
              <a:lnSpc>
                <a:spcPts val="3292"/>
              </a:lnSpc>
              <a:spcBef>
                <a:spcPct val="0"/>
              </a:spcBef>
            </a:pPr>
            <a:endParaRPr lang="en-US" sz="2743">
              <a:solidFill>
                <a:srgbClr val="FFDF8A"/>
              </a:solidFill>
              <a:latin typeface="Oswald Bold"/>
            </a:endParaRPr>
          </a:p>
        </p:txBody>
      </p:sp>
      <p:sp>
        <p:nvSpPr>
          <p:cNvPr id="15" name="TextBox 15"/>
          <p:cNvSpPr txBox="1"/>
          <p:nvPr/>
        </p:nvSpPr>
        <p:spPr>
          <a:xfrm>
            <a:off x="10294358" y="4924425"/>
            <a:ext cx="5867638" cy="438150"/>
          </a:xfrm>
          <a:prstGeom prst="rect">
            <a:avLst/>
          </a:prstGeom>
        </p:spPr>
        <p:txBody>
          <a:bodyPr lIns="0" tIns="0" rIns="0" bIns="0" rtlCol="0" anchor="t">
            <a:spAutoFit/>
          </a:bodyPr>
          <a:lstStyle/>
          <a:p>
            <a:pPr algn="ctr">
              <a:lnSpc>
                <a:spcPts val="3481"/>
              </a:lnSpc>
              <a:spcBef>
                <a:spcPct val="0"/>
              </a:spcBef>
            </a:pPr>
            <a:r>
              <a:rPr lang="en-US" sz="2901">
                <a:solidFill>
                  <a:srgbClr val="000000"/>
                </a:solidFill>
                <a:latin typeface="Oswald Bold"/>
              </a:rPr>
              <a:t>The DFA contains the 7 states I0 to I6.</a:t>
            </a:r>
            <a:r>
              <a:rPr lang="en-US" sz="2901">
                <a:solidFill>
                  <a:srgbClr val="FFFFFF"/>
                </a:solidFill>
                <a:latin typeface="Oswald Bold"/>
              </a:rPr>
              <a:t>t</a:t>
            </a:r>
          </a:p>
        </p:txBody>
      </p:sp>
      <p:grpSp>
        <p:nvGrpSpPr>
          <p:cNvPr id="16" name="Group 16"/>
          <p:cNvGrpSpPr/>
          <p:nvPr/>
        </p:nvGrpSpPr>
        <p:grpSpPr>
          <a:xfrm>
            <a:off x="10294358" y="2939149"/>
            <a:ext cx="7320719" cy="1747151"/>
            <a:chOff x="0" y="0"/>
            <a:chExt cx="1928091" cy="460155"/>
          </a:xfrm>
        </p:grpSpPr>
        <p:sp>
          <p:nvSpPr>
            <p:cNvPr id="17" name="Freeform 17"/>
            <p:cNvSpPr/>
            <p:nvPr/>
          </p:nvSpPr>
          <p:spPr>
            <a:xfrm>
              <a:off x="0" y="0"/>
              <a:ext cx="1928091" cy="460155"/>
            </a:xfrm>
            <a:custGeom>
              <a:avLst/>
              <a:gdLst/>
              <a:ahLst/>
              <a:cxnLst/>
              <a:rect l="l" t="t" r="r" b="b"/>
              <a:pathLst>
                <a:path w="1928091" h="460155">
                  <a:moveTo>
                    <a:pt x="53934" y="0"/>
                  </a:moveTo>
                  <a:lnTo>
                    <a:pt x="1874156" y="0"/>
                  </a:lnTo>
                  <a:cubicBezTo>
                    <a:pt x="1903943" y="0"/>
                    <a:pt x="1928091" y="24147"/>
                    <a:pt x="1928091" y="53934"/>
                  </a:cubicBezTo>
                  <a:lnTo>
                    <a:pt x="1928091" y="406221"/>
                  </a:lnTo>
                  <a:cubicBezTo>
                    <a:pt x="1928091" y="436008"/>
                    <a:pt x="1903943" y="460155"/>
                    <a:pt x="1874156" y="460155"/>
                  </a:cubicBezTo>
                  <a:lnTo>
                    <a:pt x="53934" y="460155"/>
                  </a:lnTo>
                  <a:cubicBezTo>
                    <a:pt x="24147" y="460155"/>
                    <a:pt x="0" y="436008"/>
                    <a:pt x="0" y="406221"/>
                  </a:cubicBezTo>
                  <a:lnTo>
                    <a:pt x="0" y="53934"/>
                  </a:lnTo>
                  <a:cubicBezTo>
                    <a:pt x="0" y="24147"/>
                    <a:pt x="24147" y="0"/>
                    <a:pt x="53934" y="0"/>
                  </a:cubicBezTo>
                  <a:close/>
                </a:path>
              </a:pathLst>
            </a:custGeom>
            <a:solidFill>
              <a:srgbClr val="100F0D"/>
            </a:solidFill>
          </p:spPr>
          <p:txBody>
            <a:bodyPr/>
            <a:lstStyle/>
            <a:p>
              <a:endParaRPr lang="en-US"/>
            </a:p>
          </p:txBody>
        </p:sp>
        <p:sp>
          <p:nvSpPr>
            <p:cNvPr id="18" name="TextBox 1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9" name="TextBox 19"/>
          <p:cNvSpPr txBox="1"/>
          <p:nvPr/>
        </p:nvSpPr>
        <p:spPr>
          <a:xfrm>
            <a:off x="10698778" y="3281047"/>
            <a:ext cx="6175889" cy="1314450"/>
          </a:xfrm>
          <a:prstGeom prst="rect">
            <a:avLst/>
          </a:prstGeom>
        </p:spPr>
        <p:txBody>
          <a:bodyPr lIns="0" tIns="0" rIns="0" bIns="0" rtlCol="0" anchor="t">
            <a:spAutoFit/>
          </a:bodyPr>
          <a:lstStyle/>
          <a:p>
            <a:pPr marL="323576" lvl="1" indent="-161788">
              <a:lnSpc>
                <a:spcPts val="1798"/>
              </a:lnSpc>
              <a:buFont typeface="Arial"/>
              <a:buChar char="•"/>
            </a:pPr>
            <a:r>
              <a:rPr lang="en-US" sz="1498" spc="40">
                <a:solidFill>
                  <a:srgbClr val="FFDF8A"/>
                </a:solidFill>
                <a:latin typeface="Oswald Bold"/>
              </a:rPr>
              <a:t>I4= Go to (I0, b) = closure (A → b•) = A → b•</a:t>
            </a:r>
          </a:p>
          <a:p>
            <a:pPr>
              <a:lnSpc>
                <a:spcPts val="1798"/>
              </a:lnSpc>
            </a:pPr>
            <a:endParaRPr lang="en-US" sz="1498" spc="40">
              <a:solidFill>
                <a:srgbClr val="FFDF8A"/>
              </a:solidFill>
              <a:latin typeface="Oswald Bold"/>
            </a:endParaRPr>
          </a:p>
          <a:p>
            <a:pPr marL="323576" lvl="1" indent="-161788">
              <a:lnSpc>
                <a:spcPts val="1798"/>
              </a:lnSpc>
              <a:buFont typeface="Arial"/>
              <a:buChar char="•"/>
            </a:pPr>
            <a:r>
              <a:rPr lang="en-US" sz="1498" spc="40">
                <a:solidFill>
                  <a:srgbClr val="FFDF8A"/>
                </a:solidFill>
                <a:latin typeface="Oswald Bold"/>
              </a:rPr>
              <a:t>I5= Go to (I2, A) = Closure (S → AA•) = SA → A•</a:t>
            </a:r>
          </a:p>
          <a:p>
            <a:pPr>
              <a:lnSpc>
                <a:spcPts val="1798"/>
              </a:lnSpc>
            </a:pPr>
            <a:endParaRPr lang="en-US" sz="1498" spc="40">
              <a:solidFill>
                <a:srgbClr val="FFDF8A"/>
              </a:solidFill>
              <a:latin typeface="Oswald Bold"/>
            </a:endParaRPr>
          </a:p>
          <a:p>
            <a:pPr marL="323576" lvl="1" indent="-161788" algn="l">
              <a:lnSpc>
                <a:spcPts val="1798"/>
              </a:lnSpc>
              <a:buFont typeface="Arial"/>
              <a:buChar char="•"/>
            </a:pPr>
            <a:r>
              <a:rPr lang="en-US" sz="1498" spc="40">
                <a:solidFill>
                  <a:srgbClr val="FFDF8A"/>
                </a:solidFill>
                <a:latin typeface="Oswald Bold"/>
              </a:rPr>
              <a:t>I6= Go to (I3, A) = Closure (A → aA•) = A → aA•</a:t>
            </a:r>
          </a:p>
          <a:p>
            <a:pPr>
              <a:lnSpc>
                <a:spcPts val="1798"/>
              </a:lnSpc>
              <a:spcBef>
                <a:spcPct val="0"/>
              </a:spcBef>
            </a:pPr>
            <a:endParaRPr lang="en-US" sz="1498" spc="40">
              <a:solidFill>
                <a:srgbClr val="FFDF8A"/>
              </a:solidFill>
              <a:latin typeface="Oswald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1900</Words>
  <Application>Microsoft Office PowerPoint</Application>
  <PresentationFormat>Custom</PresentationFormat>
  <Paragraphs>278</Paragraphs>
  <Slides>15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Oswald</vt:lpstr>
      <vt:lpstr>DM Sans</vt:lpstr>
      <vt:lpstr>Oswald Bold</vt:lpstr>
      <vt:lpstr>Arial</vt:lpstr>
      <vt:lpstr>DM Sans Bold</vt:lpstr>
      <vt:lpstr>Montserrat Classic Bold</vt:lpstr>
      <vt:lpstr>Montserrat Light</vt:lpstr>
      <vt:lpstr>Canva Sans Bold</vt:lpstr>
      <vt:lpstr>Oswald Bold Italics</vt:lpstr>
      <vt:lpstr>Montserrat Classic</vt:lpstr>
      <vt:lpstr>Calibri</vt:lpstr>
      <vt:lpstr>Gagalin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Context-Free Grammar and parsing algorithms in compiler design.</dc:title>
  <dc:creator>keyur patel</dc:creator>
  <cp:lastModifiedBy>keyur patel</cp:lastModifiedBy>
  <cp:revision>2</cp:revision>
  <dcterms:created xsi:type="dcterms:W3CDTF">2006-08-16T00:00:00Z</dcterms:created>
  <dcterms:modified xsi:type="dcterms:W3CDTF">2023-09-25T05:52:39Z</dcterms:modified>
  <dc:identifier>DAFuxr-e52k</dc:identifier>
</cp:coreProperties>
</file>